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336" r:id="rId3"/>
    <p:sldId id="310" r:id="rId4"/>
    <p:sldId id="311" r:id="rId5"/>
    <p:sldId id="341" r:id="rId6"/>
    <p:sldId id="348" r:id="rId7"/>
    <p:sldId id="355" r:id="rId8"/>
    <p:sldId id="356" r:id="rId9"/>
    <p:sldId id="353" r:id="rId10"/>
    <p:sldId id="350" r:id="rId11"/>
    <p:sldId id="347" r:id="rId12"/>
    <p:sldId id="321" r:id="rId13"/>
    <p:sldId id="338" r:id="rId14"/>
    <p:sldId id="335" r:id="rId15"/>
    <p:sldId id="340" r:id="rId16"/>
    <p:sldId id="342" r:id="rId17"/>
    <p:sldId id="304" r:id="rId18"/>
    <p:sldId id="354" r:id="rId19"/>
    <p:sldId id="349" r:id="rId20"/>
    <p:sldId id="309" r:id="rId21"/>
    <p:sldId id="2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52D"/>
    <a:srgbClr val="33CC33"/>
    <a:srgbClr val="00CC66"/>
    <a:srgbClr val="71CA18"/>
    <a:srgbClr val="90E739"/>
    <a:srgbClr val="00B895"/>
    <a:srgbClr val="DAF1CB"/>
    <a:srgbClr val="A1F5D5"/>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6815" autoAdjust="0"/>
  </p:normalViewPr>
  <p:slideViewPr>
    <p:cSldViewPr snapToGrid="0">
      <p:cViewPr varScale="1">
        <p:scale>
          <a:sx n="78" d="100"/>
          <a:sy n="78" d="100"/>
        </p:scale>
        <p:origin x="5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ata5.xml.rels><?xml version="1.0" encoding="UTF-8" standalone="yes"?>
<Relationships xmlns="http://schemas.openxmlformats.org/package/2006/relationships"><Relationship Id="rId1" Type="http://schemas.openxmlformats.org/officeDocument/2006/relationships/image" Target="../media/image20.emf"/></Relationships>
</file>

<file path=ppt/diagrams/_rels/data6.xml.rels><?xml version="1.0" encoding="UTF-8" standalone="yes"?>
<Relationships xmlns="http://schemas.openxmlformats.org/package/2006/relationships"><Relationship Id="rId3" Type="http://schemas.openxmlformats.org/officeDocument/2006/relationships/hyperlink" Target="http://www.kitchenandresidentialdesign.com/2011/04/further-proof-that-us-suburbia-is.html" TargetMode="External"/><Relationship Id="rId2" Type="http://schemas.openxmlformats.org/officeDocument/2006/relationships/image" Target="../media/image22.jpg"/><Relationship Id="rId1"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0.emf"/></Relationships>
</file>

<file path=ppt/diagrams/_rels/drawing6.xml.rels><?xml version="1.0" encoding="UTF-8" standalone="yes"?>
<Relationships xmlns="http://schemas.openxmlformats.org/package/2006/relationships"><Relationship Id="rId3" Type="http://schemas.openxmlformats.org/officeDocument/2006/relationships/hyperlink" Target="http://www.kitchenandresidentialdesign.com/2011/04/further-proof-that-us-suburbia-is.html" TargetMode="External"/><Relationship Id="rId2" Type="http://schemas.openxmlformats.org/officeDocument/2006/relationships/image" Target="../media/image22.jp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3d5" qsCatId="3D" csTypeId="urn:microsoft.com/office/officeart/2005/8/colors/colorful1" csCatId="colorful" phldr="1"/>
      <dgm:spPr>
        <a:scene3d>
          <a:camera prst="isometricOffAxis1Right" zoom="95000"/>
          <a:lightRig rig="flat" dir="t"/>
        </a:scene3d>
      </dgm:spPr>
      <dgm:t>
        <a:bodyPr/>
        <a:lstStyle/>
        <a:p>
          <a:endParaRPr lang="en-US"/>
        </a:p>
      </dgm:t>
    </dgm:pt>
    <dgm:pt modelId="{AAC263CB-8256-4B03-92FE-1622698FB3E9}">
      <dgm:prSet custT="1"/>
      <dgm:spPr>
        <a:solidFill>
          <a:srgbClr val="8AB833">
            <a:hueOff val="0"/>
            <a:satOff val="0"/>
            <a:lumOff val="0"/>
            <a:alphaOff val="0"/>
          </a:srgbClr>
        </a:solidFill>
        <a:ln>
          <a:solidFill>
            <a:schemeClr val="accent6">
              <a:lumMod val="40000"/>
              <a:lumOff val="60000"/>
            </a:schemeClr>
          </a:solid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Teaching Assistant</a:t>
          </a:r>
        </a:p>
      </dgm:t>
    </dgm:pt>
    <dgm:pt modelId="{0BEED663-FC38-4EAD-940F-4C475D2C87DB}" type="parTrans" cxnId="{C5E94186-9CB6-4C42-92B3-C546CC53A7B9}">
      <dgm:prSet/>
      <dgm:spPr/>
      <dgm:t>
        <a:bodyPr/>
        <a:lstStyle/>
        <a:p>
          <a:endParaRPr lang="en-US" sz="2400"/>
        </a:p>
      </dgm:t>
    </dgm:pt>
    <dgm:pt modelId="{808B76D0-8EC7-469A-93AC-7A6017188A9D}" type="sibTrans" cxnId="{C5E94186-9CB6-4C42-92B3-C546CC53A7B9}">
      <dgm:prSet custT="1"/>
      <dgm:spPr>
        <a:noFill/>
        <a:ln w="9525" cap="rnd" cmpd="sng" algn="ctr">
          <a:solidFill>
            <a:srgbClr val="8AB833">
              <a:hueOff val="0"/>
              <a:satOff val="0"/>
              <a:lumOff val="0"/>
              <a:alphaOff val="0"/>
            </a:srgbClr>
          </a:solidFill>
          <a:prstDash val="solid"/>
          <a:tailEnd type="arrow"/>
        </a:ln>
        <a:effectLst/>
        <a:sp3d z="-40000" prstMaterial="matte"/>
      </dgm:spPr>
      <dgm:t>
        <a:bodyPr/>
        <a:lstStyle/>
        <a:p>
          <a:pPr>
            <a:buNone/>
          </a:pPr>
          <a:endParaRPr lang="en-US" sz="2400">
            <a:solidFill>
              <a:sysClr val="window" lastClr="FFFFFF">
                <a:hueOff val="0"/>
                <a:satOff val="0"/>
                <a:lumOff val="0"/>
                <a:alphaOff val="0"/>
              </a:sysClr>
            </a:solidFill>
            <a:latin typeface="Century Gothic" panose="020B0502020202020204"/>
            <a:ea typeface="+mn-ea"/>
            <a:cs typeface="+mn-cs"/>
          </a:endParaRPr>
        </a:p>
      </dgm:t>
    </dgm:pt>
    <dgm:pt modelId="{4E8D2E69-0173-4BD3-B96A-7A9C5DD12B47}">
      <dgm:prSet custT="1"/>
      <dgm:spPr>
        <a:solidFill>
          <a:srgbClr val="C0CF3A">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PE Sports</a:t>
          </a:r>
        </a:p>
      </dgm:t>
    </dgm:pt>
    <dgm:pt modelId="{B954BF22-E3B3-4A1C-802E-590228BE2D9C}" type="parTrans" cxnId="{0F866C41-EB5F-47BD-A2CD-A58671F15B67}">
      <dgm:prSet/>
      <dgm:spPr/>
      <dgm:t>
        <a:bodyPr/>
        <a:lstStyle/>
        <a:p>
          <a:endParaRPr lang="en-US" sz="2400"/>
        </a:p>
      </dgm:t>
    </dgm:pt>
    <dgm:pt modelId="{FEF1E80E-8A9E-4B0A-817C-2A4CFDCF3FB2}" type="sibTrans" cxnId="{0F866C41-EB5F-47BD-A2CD-A58671F15B67}">
      <dgm:prSet custT="1"/>
      <dgm:spPr>
        <a:noFill/>
        <a:ln w="9525" cap="rnd" cmpd="sng" algn="ctr">
          <a:solidFill>
            <a:srgbClr val="C0CF3A">
              <a:hueOff val="0"/>
              <a:satOff val="0"/>
              <a:lumOff val="0"/>
              <a:alphaOff val="0"/>
            </a:srgbClr>
          </a:solidFill>
          <a:prstDash val="solid"/>
          <a:tailEnd type="arrow"/>
        </a:ln>
        <a:effectLst/>
        <a:sp3d z="-40000" prstMaterial="matte"/>
      </dgm:spPr>
      <dgm:t>
        <a:bodyPr/>
        <a:lstStyle/>
        <a:p>
          <a:pPr>
            <a:buNone/>
          </a:pPr>
          <a:endParaRPr lang="en-US" sz="2400">
            <a:solidFill>
              <a:sysClr val="window" lastClr="FFFFFF">
                <a:hueOff val="0"/>
                <a:satOff val="0"/>
                <a:lumOff val="0"/>
                <a:alphaOff val="0"/>
              </a:sysClr>
            </a:solidFill>
            <a:latin typeface="Century Gothic" panose="020B0502020202020204"/>
            <a:ea typeface="+mn-ea"/>
            <a:cs typeface="+mn-cs"/>
          </a:endParaRPr>
        </a:p>
      </dgm:t>
    </dgm:pt>
    <dgm:pt modelId="{93A6A030-ABAB-4EFA-B539-0FDB3E07C1EF}">
      <dgm:prSet custT="1"/>
      <dgm:spPr>
        <a:solidFill>
          <a:srgbClr val="029676">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Finance/ Accounts</a:t>
          </a:r>
        </a:p>
      </dgm:t>
    </dgm:pt>
    <dgm:pt modelId="{3D674B97-6DC6-4A12-85BA-0976D3064237}" type="parTrans" cxnId="{4B40C8DC-6B57-4F5B-8440-7241C649700B}">
      <dgm:prSet/>
      <dgm:spPr/>
      <dgm:t>
        <a:bodyPr/>
        <a:lstStyle/>
        <a:p>
          <a:endParaRPr lang="en-US" sz="2400"/>
        </a:p>
      </dgm:t>
    </dgm:pt>
    <dgm:pt modelId="{BFE0749E-E343-4A6F-BD09-2810EE6B4BD7}" type="sibTrans" cxnId="{4B40C8DC-6B57-4F5B-8440-7241C649700B}">
      <dgm:prSet custT="1"/>
      <dgm:spPr>
        <a:noFill/>
        <a:ln w="9525" cap="rnd" cmpd="sng" algn="ctr">
          <a:solidFill>
            <a:srgbClr val="029676">
              <a:hueOff val="0"/>
              <a:satOff val="0"/>
              <a:lumOff val="0"/>
              <a:alphaOff val="0"/>
            </a:srgbClr>
          </a:solidFill>
          <a:prstDash val="solid"/>
          <a:tailEnd type="arrow"/>
        </a:ln>
        <a:effectLst/>
        <a:sp3d z="-40000" prstMaterial="matte"/>
      </dgm:spPr>
      <dgm:t>
        <a:bodyPr/>
        <a:lstStyle/>
        <a:p>
          <a:pPr>
            <a:buNone/>
          </a:pPr>
          <a:endParaRPr lang="en-US" sz="2400">
            <a:solidFill>
              <a:sysClr val="window" lastClr="FFFFFF">
                <a:hueOff val="0"/>
                <a:satOff val="0"/>
                <a:lumOff val="0"/>
                <a:alphaOff val="0"/>
              </a:sysClr>
            </a:solidFill>
            <a:latin typeface="Century Gothic" panose="020B0502020202020204"/>
            <a:ea typeface="+mn-ea"/>
            <a:cs typeface="+mn-cs"/>
          </a:endParaRPr>
        </a:p>
      </dgm:t>
    </dgm:pt>
    <dgm:pt modelId="{76D56F19-2708-49DB-8F92-D8AC45F23A9A}">
      <dgm:prSet custT="1"/>
      <dgm:spPr>
        <a:solidFill>
          <a:srgbClr val="4AB5C4">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Catering</a:t>
          </a:r>
        </a:p>
      </dgm:t>
    </dgm:pt>
    <dgm:pt modelId="{9D5610C2-0A12-494A-AC46-8DD17C08B09F}" type="parTrans" cxnId="{32E90211-17E0-4DDF-9274-DD3E46D811B8}">
      <dgm:prSet/>
      <dgm:spPr/>
      <dgm:t>
        <a:bodyPr/>
        <a:lstStyle/>
        <a:p>
          <a:endParaRPr lang="en-US" sz="2400"/>
        </a:p>
      </dgm:t>
    </dgm:pt>
    <dgm:pt modelId="{EC8965A1-F755-4945-8AAC-DCF1F68F011E}" type="sibTrans" cxnId="{32E90211-17E0-4DDF-9274-DD3E46D811B8}">
      <dgm:prSet custT="1"/>
      <dgm:spPr>
        <a:noFill/>
        <a:ln w="9525" cap="rnd" cmpd="sng" algn="ctr">
          <a:solidFill>
            <a:srgbClr val="4AB5C4">
              <a:hueOff val="0"/>
              <a:satOff val="0"/>
              <a:lumOff val="0"/>
              <a:alphaOff val="0"/>
            </a:srgbClr>
          </a:solidFill>
          <a:prstDash val="solid"/>
          <a:tailEnd type="arrow"/>
        </a:ln>
        <a:effectLst/>
        <a:sp3d z="-40000" prstMaterial="matte"/>
      </dgm:spPr>
      <dgm:t>
        <a:bodyPr/>
        <a:lstStyle/>
        <a:p>
          <a:pPr>
            <a:buNone/>
          </a:pPr>
          <a:endParaRPr lang="en-US" sz="2400">
            <a:solidFill>
              <a:sysClr val="window" lastClr="FFFFFF">
                <a:hueOff val="0"/>
                <a:satOff val="0"/>
                <a:lumOff val="0"/>
                <a:alphaOff val="0"/>
              </a:sysClr>
            </a:solidFill>
            <a:latin typeface="Century Gothic" panose="020B0502020202020204"/>
            <a:ea typeface="+mn-ea"/>
            <a:cs typeface="+mn-cs"/>
          </a:endParaRPr>
        </a:p>
      </dgm:t>
    </dgm:pt>
    <dgm:pt modelId="{22B1C64A-153C-49BF-B5ED-884408704456}">
      <dgm:prSet custT="1"/>
      <dgm:spPr>
        <a:solidFill>
          <a:srgbClr val="8AB833">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Childcare/ Early Years</a:t>
          </a:r>
        </a:p>
      </dgm:t>
    </dgm:pt>
    <dgm:pt modelId="{EF0C6408-56CE-4D3D-B60F-C6322EBD2A84}" type="parTrans" cxnId="{081CB736-0345-428F-857E-9BEAF005FEEB}">
      <dgm:prSet/>
      <dgm:spPr/>
      <dgm:t>
        <a:bodyPr/>
        <a:lstStyle/>
        <a:p>
          <a:endParaRPr lang="en-GB" sz="2000"/>
        </a:p>
      </dgm:t>
    </dgm:pt>
    <dgm:pt modelId="{275657FE-9452-44F7-8A85-E18D9E07D04B}" type="sibTrans" cxnId="{081CB736-0345-428F-857E-9BEAF005FEEB}">
      <dgm:prSet custT="1"/>
      <dgm:spPr>
        <a:noFill/>
        <a:ln w="9525" cap="rnd" cmpd="sng" algn="ctr">
          <a:solidFill>
            <a:srgbClr val="8AB833">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296FE0B6-8D0E-4169-B2D0-62DD18F6DBD8}">
      <dgm:prSet custT="1"/>
      <dgm:spPr>
        <a:solidFill>
          <a:srgbClr val="0989B1">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IT/Digital</a:t>
          </a:r>
        </a:p>
      </dgm:t>
    </dgm:pt>
    <dgm:pt modelId="{38E6D76C-D029-4349-BAD6-D7C9F8B2D132}" type="parTrans" cxnId="{84B3619C-BF9A-49C4-9C6C-A149803A6AF3}">
      <dgm:prSet/>
      <dgm:spPr/>
      <dgm:t>
        <a:bodyPr/>
        <a:lstStyle/>
        <a:p>
          <a:endParaRPr lang="en-GB" sz="2000"/>
        </a:p>
      </dgm:t>
    </dgm:pt>
    <dgm:pt modelId="{76289CD5-9F20-47EB-9F66-7638DA3C5C33}" type="sibTrans" cxnId="{84B3619C-BF9A-49C4-9C6C-A149803A6AF3}">
      <dgm:prSet custT="1"/>
      <dgm:spPr>
        <a:noFill/>
        <a:ln w="9525" cap="rnd" cmpd="sng" algn="ctr">
          <a:solidFill>
            <a:srgbClr val="0989B1">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A8D3066F-BB77-4EB0-94C4-D1A8A9BE7AFE}">
      <dgm:prSet custT="1"/>
      <dgm:spPr>
        <a:solidFill>
          <a:srgbClr val="C0CF3A">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000" b="1" dirty="0">
              <a:solidFill>
                <a:sysClr val="window" lastClr="FFFFFF"/>
              </a:solidFill>
              <a:latin typeface="Arial Black" panose="020B0A04020102020204" pitchFamily="34" charset="0"/>
              <a:ea typeface="+mn-ea"/>
              <a:cs typeface="+mn-cs"/>
            </a:rPr>
            <a:t>Lab Technician</a:t>
          </a:r>
        </a:p>
      </dgm:t>
    </dgm:pt>
    <dgm:pt modelId="{EB9A9FF0-FA56-4C47-8953-72413C2F7444}" type="parTrans" cxnId="{8D70BAF4-6DA2-48E4-8E41-4C8B08F9ED98}">
      <dgm:prSet/>
      <dgm:spPr/>
      <dgm:t>
        <a:bodyPr/>
        <a:lstStyle/>
        <a:p>
          <a:endParaRPr lang="en-GB" sz="2000"/>
        </a:p>
      </dgm:t>
    </dgm:pt>
    <dgm:pt modelId="{6848556B-3B5A-4085-BB71-1B0BD832F8E9}" type="sibTrans" cxnId="{8D70BAF4-6DA2-48E4-8E41-4C8B08F9ED98}">
      <dgm:prSet custT="1"/>
      <dgm:spPr>
        <a:noFill/>
        <a:ln w="9525" cap="rnd" cmpd="sng" algn="ctr">
          <a:solidFill>
            <a:srgbClr val="C0CF3A">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84FD7F4C-C26B-4ED4-A18F-CF2268596A45}">
      <dgm:prSet custT="1"/>
      <dgm:spPr>
        <a:solidFill>
          <a:srgbClr val="029676">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Business Admin</a:t>
          </a:r>
        </a:p>
      </dgm:t>
    </dgm:pt>
    <dgm:pt modelId="{26A57D9C-8631-47C9-AEFD-DE170E5D14F7}" type="parTrans" cxnId="{C061D20E-EFD6-43DE-B13F-D9AB95D2974F}">
      <dgm:prSet/>
      <dgm:spPr/>
      <dgm:t>
        <a:bodyPr/>
        <a:lstStyle/>
        <a:p>
          <a:endParaRPr lang="en-GB" sz="2000"/>
        </a:p>
      </dgm:t>
    </dgm:pt>
    <dgm:pt modelId="{88D5378C-015C-4572-8822-D9C6527F8430}" type="sibTrans" cxnId="{C061D20E-EFD6-43DE-B13F-D9AB95D2974F}">
      <dgm:prSet custT="1"/>
      <dgm:spPr>
        <a:noFill/>
        <a:ln w="9525" cap="rnd" cmpd="sng" algn="ctr">
          <a:solidFill>
            <a:srgbClr val="029676">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2F6B293E-4B44-434C-A558-EFA5E4FBF6EC}">
      <dgm:prSet custT="1"/>
      <dgm:spPr>
        <a:solidFill>
          <a:srgbClr val="4AB5C4">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000" b="1" dirty="0">
              <a:solidFill>
                <a:sysClr val="window" lastClr="FFFFFF"/>
              </a:solidFill>
              <a:latin typeface="Arial Black" panose="020B0A04020102020204" pitchFamily="34" charset="0"/>
              <a:ea typeface="+mn-ea"/>
              <a:cs typeface="+mn-cs"/>
            </a:rPr>
            <a:t>Leadership &amp; Mgmt.</a:t>
          </a:r>
        </a:p>
      </dgm:t>
    </dgm:pt>
    <dgm:pt modelId="{D3E48676-2547-4157-AB7E-6283B6596D75}" type="parTrans" cxnId="{914CCAFB-9EBF-4834-A5C8-DC8F77353152}">
      <dgm:prSet/>
      <dgm:spPr/>
      <dgm:t>
        <a:bodyPr/>
        <a:lstStyle/>
        <a:p>
          <a:endParaRPr lang="en-GB" sz="2000"/>
        </a:p>
      </dgm:t>
    </dgm:pt>
    <dgm:pt modelId="{EDE1A4A4-E636-47C8-BA25-ABBB44B3438F}" type="sibTrans" cxnId="{914CCAFB-9EBF-4834-A5C8-DC8F77353152}">
      <dgm:prSet custT="1"/>
      <dgm:spPr>
        <a:noFill/>
        <a:ln w="9525" cap="rnd" cmpd="sng" algn="ctr">
          <a:solidFill>
            <a:srgbClr val="4AB5C4">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6EF47D6C-82F6-46C3-8AA4-8B15341554F4}">
      <dgm:prSet custT="1"/>
      <dgm:spPr>
        <a:solidFill>
          <a:srgbClr val="0989B1">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Librarian</a:t>
          </a:r>
        </a:p>
      </dgm:t>
    </dgm:pt>
    <dgm:pt modelId="{4A9FA26A-1D47-4D3C-94A4-FD8232C15B3C}" type="parTrans" cxnId="{6843E8EB-32D7-4F19-B142-0CAC9086B8EF}">
      <dgm:prSet/>
      <dgm:spPr/>
      <dgm:t>
        <a:bodyPr/>
        <a:lstStyle/>
        <a:p>
          <a:endParaRPr lang="en-GB" sz="2000"/>
        </a:p>
      </dgm:t>
    </dgm:pt>
    <dgm:pt modelId="{5BA078D1-96F2-41FD-A227-0498BA2DFA0F}" type="sibTrans" cxnId="{6843E8EB-32D7-4F19-B142-0CAC9086B8EF}">
      <dgm:prSet custT="1"/>
      <dgm:spPr>
        <a:noFill/>
        <a:ln w="9525" cap="rnd" cmpd="sng" algn="ctr">
          <a:solidFill>
            <a:srgbClr val="0989B1">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B65B8CA4-B362-4471-9AE3-EAC45C055576}">
      <dgm:prSet custT="1"/>
      <dgm:spPr>
        <a:solidFill>
          <a:srgbClr val="8AB833">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Facilities Services</a:t>
          </a:r>
        </a:p>
      </dgm:t>
    </dgm:pt>
    <dgm:pt modelId="{8308755E-04EA-4307-8119-2EA672466E13}" type="parTrans" cxnId="{412F9462-06FC-4898-A18A-0332BE720036}">
      <dgm:prSet/>
      <dgm:spPr/>
      <dgm:t>
        <a:bodyPr/>
        <a:lstStyle/>
        <a:p>
          <a:endParaRPr lang="en-GB" sz="2000"/>
        </a:p>
      </dgm:t>
    </dgm:pt>
    <dgm:pt modelId="{6DDFF9F0-E828-4F9B-AE81-B5BA716A98B6}" type="sibTrans" cxnId="{412F9462-06FC-4898-A18A-0332BE720036}">
      <dgm:prSet custT="1"/>
      <dgm:spPr>
        <a:noFill/>
        <a:ln w="9525" cap="rnd" cmpd="sng" algn="ctr">
          <a:solidFill>
            <a:srgbClr val="8AB833">
              <a:hueOff val="0"/>
              <a:satOff val="0"/>
              <a:lumOff val="0"/>
              <a:alphaOff val="0"/>
            </a:srgbClr>
          </a:solidFill>
          <a:prstDash val="solid"/>
          <a:tailEnd type="arrow"/>
        </a:ln>
        <a:effectLst/>
        <a:sp3d z="-40000" prstMaterial="matte"/>
      </dgm:spPr>
      <dgm:t>
        <a:bodyPr/>
        <a:lstStyle/>
        <a:p>
          <a:pPr>
            <a:buNone/>
          </a:pPr>
          <a:endParaRPr lang="en-GB" sz="600">
            <a:solidFill>
              <a:sysClr val="window" lastClr="FFFFFF">
                <a:hueOff val="0"/>
                <a:satOff val="0"/>
                <a:lumOff val="0"/>
                <a:alphaOff val="0"/>
              </a:sysClr>
            </a:solidFill>
            <a:latin typeface="Century Gothic" panose="020B0502020202020204"/>
            <a:ea typeface="+mn-ea"/>
            <a:cs typeface="+mn-cs"/>
          </a:endParaRPr>
        </a:p>
      </dgm:t>
    </dgm:pt>
    <dgm:pt modelId="{A3457EB9-AE3F-4AAD-ACD6-CD9631AFF47F}">
      <dgm:prSet custT="1"/>
      <dgm:spPr>
        <a:solidFill>
          <a:srgbClr val="C0CF3A">
            <a:hueOff val="0"/>
            <a:satOff val="0"/>
            <a:lumOff val="0"/>
            <a:alphaOff val="0"/>
          </a:srgbClr>
        </a:solidFill>
        <a:ln>
          <a:noFill/>
        </a:ln>
        <a:effectLst/>
        <a:sp3d extrusionH="381000" contourW="38100" prstMaterial="matte">
          <a:contourClr>
            <a:sysClr val="window" lastClr="FFFFFF"/>
          </a:contourClr>
        </a:sp3d>
      </dgm:spPr>
      <dgm:t>
        <a:bodyPr anchor="ctr"/>
        <a:lstStyle/>
        <a:p>
          <a:pPr>
            <a:buNone/>
          </a:pPr>
          <a:r>
            <a:rPr lang="en-US" sz="2400" b="1" dirty="0">
              <a:solidFill>
                <a:sysClr val="window" lastClr="FFFFFF"/>
              </a:solidFill>
              <a:latin typeface="Arial Black" panose="020B0A04020102020204" pitchFamily="34" charset="0"/>
              <a:ea typeface="+mn-ea"/>
              <a:cs typeface="+mn-cs"/>
            </a:rPr>
            <a:t>Teacher</a:t>
          </a:r>
        </a:p>
      </dgm:t>
    </dgm:pt>
    <dgm:pt modelId="{A6C23E56-BD30-4C3B-A8DA-7C5A9517B54F}" type="parTrans" cxnId="{0D153091-C33F-498E-B02D-0637F4DDA171}">
      <dgm:prSet/>
      <dgm:spPr/>
      <dgm:t>
        <a:bodyPr/>
        <a:lstStyle/>
        <a:p>
          <a:endParaRPr lang="en-GB" sz="2000"/>
        </a:p>
      </dgm:t>
    </dgm:pt>
    <dgm:pt modelId="{A6AE3C35-C45F-4E8B-A2AC-BF01CA275060}" type="sibTrans" cxnId="{0D153091-C33F-498E-B02D-0637F4DDA171}">
      <dgm:prSet/>
      <dgm:spPr/>
      <dgm:t>
        <a:bodyPr/>
        <a:lstStyle/>
        <a:p>
          <a:endParaRPr lang="en-GB" sz="2000"/>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12">
        <dgm:presLayoutVars>
          <dgm:bulletEnabled val="1"/>
        </dgm:presLayoutVars>
      </dgm:prSet>
      <dgm:spPr>
        <a:xfrm>
          <a:off x="1663" y="546997"/>
          <a:ext cx="1782405" cy="1069443"/>
        </a:xfrm>
        <a:prstGeom prst="rect">
          <a:avLst/>
        </a:prstGeom>
      </dgm:spPr>
    </dgm:pt>
    <dgm:pt modelId="{0B9714F2-E001-9048-99B0-C46EAB1CEAC1}" type="pres">
      <dgm:prSet presAssocID="{808B76D0-8EC7-469A-93AC-7A6017188A9D}" presName="sibTrans" presStyleLbl="sibTrans1D1" presStyleIdx="0" presStyleCnt="11"/>
      <dgm:spPr>
        <a:xfrm>
          <a:off x="1782269" y="1035999"/>
          <a:ext cx="379353" cy="91440"/>
        </a:xfrm>
        <a:custGeom>
          <a:avLst/>
          <a:gdLst/>
          <a:ahLst/>
          <a:cxnLst/>
          <a:rect l="0" t="0" r="0" b="0"/>
          <a:pathLst>
            <a:path>
              <a:moveTo>
                <a:pt x="0" y="45720"/>
              </a:moveTo>
              <a:lnTo>
                <a:pt x="379353" y="45720"/>
              </a:lnTo>
            </a:path>
          </a:pathLst>
        </a:custGeom>
      </dgm:spPr>
    </dgm:pt>
    <dgm:pt modelId="{DBF0B936-C069-4B45-92D0-BC84490381D7}" type="pres">
      <dgm:prSet presAssocID="{808B76D0-8EC7-469A-93AC-7A6017188A9D}" presName="connectorText" presStyleLbl="sibTrans1D1" presStyleIdx="0" presStyleCnt="11"/>
      <dgm:spPr/>
    </dgm:pt>
    <dgm:pt modelId="{1FC37317-8B75-7A4E-B46A-6C6A45F69C67}" type="pres">
      <dgm:prSet presAssocID="{4E8D2E69-0173-4BD3-B96A-7A9C5DD12B47}" presName="node" presStyleLbl="node1" presStyleIdx="1" presStyleCnt="12">
        <dgm:presLayoutVars>
          <dgm:bulletEnabled val="1"/>
        </dgm:presLayoutVars>
      </dgm:prSet>
      <dgm:spPr>
        <a:xfrm>
          <a:off x="2194022" y="546997"/>
          <a:ext cx="1782405" cy="1069443"/>
        </a:xfrm>
        <a:prstGeom prst="rect">
          <a:avLst/>
        </a:prstGeom>
      </dgm:spPr>
    </dgm:pt>
    <dgm:pt modelId="{DD741774-D280-DD46-9C9B-33FE253D22FC}" type="pres">
      <dgm:prSet presAssocID="{FEF1E80E-8A9E-4B0A-817C-2A4CFDCF3FB2}" presName="sibTrans" presStyleLbl="sibTrans1D1" presStyleIdx="1" presStyleCnt="11"/>
      <dgm:spPr>
        <a:xfrm>
          <a:off x="3974627" y="1035999"/>
          <a:ext cx="379353" cy="91440"/>
        </a:xfrm>
        <a:custGeom>
          <a:avLst/>
          <a:gdLst/>
          <a:ahLst/>
          <a:cxnLst/>
          <a:rect l="0" t="0" r="0" b="0"/>
          <a:pathLst>
            <a:path>
              <a:moveTo>
                <a:pt x="0" y="45720"/>
              </a:moveTo>
              <a:lnTo>
                <a:pt x="379353" y="45720"/>
              </a:lnTo>
            </a:path>
          </a:pathLst>
        </a:custGeom>
      </dgm:spPr>
    </dgm:pt>
    <dgm:pt modelId="{B4080084-7793-E342-92FE-F348EAFF157C}" type="pres">
      <dgm:prSet presAssocID="{FEF1E80E-8A9E-4B0A-817C-2A4CFDCF3FB2}" presName="connectorText" presStyleLbl="sibTrans1D1" presStyleIdx="1" presStyleCnt="11"/>
      <dgm:spPr/>
    </dgm:pt>
    <dgm:pt modelId="{F14BE627-E883-874F-A626-EC388DCE8D9B}" type="pres">
      <dgm:prSet presAssocID="{93A6A030-ABAB-4EFA-B539-0FDB3E07C1EF}" presName="node" presStyleLbl="node1" presStyleIdx="2" presStyleCnt="12">
        <dgm:presLayoutVars>
          <dgm:bulletEnabled val="1"/>
        </dgm:presLayoutVars>
      </dgm:prSet>
      <dgm:spPr>
        <a:xfrm>
          <a:off x="4386380" y="546997"/>
          <a:ext cx="1782405" cy="1069443"/>
        </a:xfrm>
        <a:prstGeom prst="rect">
          <a:avLst/>
        </a:prstGeom>
      </dgm:spPr>
    </dgm:pt>
    <dgm:pt modelId="{63AED5AC-6A4E-294A-8C0F-D72D7D241108}" type="pres">
      <dgm:prSet presAssocID="{BFE0749E-E343-4A6F-BD09-2810EE6B4BD7}" presName="sibTrans" presStyleLbl="sibTrans1D1" presStyleIdx="2" presStyleCnt="11"/>
      <dgm:spPr>
        <a:xfrm>
          <a:off x="6166985" y="1035999"/>
          <a:ext cx="379353" cy="91440"/>
        </a:xfrm>
        <a:custGeom>
          <a:avLst/>
          <a:gdLst/>
          <a:ahLst/>
          <a:cxnLst/>
          <a:rect l="0" t="0" r="0" b="0"/>
          <a:pathLst>
            <a:path>
              <a:moveTo>
                <a:pt x="0" y="45720"/>
              </a:moveTo>
              <a:lnTo>
                <a:pt x="379353" y="45720"/>
              </a:lnTo>
            </a:path>
          </a:pathLst>
        </a:custGeom>
      </dgm:spPr>
    </dgm:pt>
    <dgm:pt modelId="{A4A67B76-88B9-3B42-B3EF-AFCDA17E5E1C}" type="pres">
      <dgm:prSet presAssocID="{BFE0749E-E343-4A6F-BD09-2810EE6B4BD7}" presName="connectorText" presStyleLbl="sibTrans1D1" presStyleIdx="2" presStyleCnt="11"/>
      <dgm:spPr/>
    </dgm:pt>
    <dgm:pt modelId="{D42A6699-F599-8045-897A-5A654DF673C0}" type="pres">
      <dgm:prSet presAssocID="{76D56F19-2708-49DB-8F92-D8AC45F23A9A}" presName="node" presStyleLbl="node1" presStyleIdx="3" presStyleCnt="12">
        <dgm:presLayoutVars>
          <dgm:bulletEnabled val="1"/>
        </dgm:presLayoutVars>
      </dgm:prSet>
      <dgm:spPr>
        <a:xfrm>
          <a:off x="6578738" y="546997"/>
          <a:ext cx="1782405" cy="1069443"/>
        </a:xfrm>
        <a:prstGeom prst="rect">
          <a:avLst/>
        </a:prstGeom>
      </dgm:spPr>
    </dgm:pt>
    <dgm:pt modelId="{62B29600-14F4-439E-9710-CE583480884A}" type="pres">
      <dgm:prSet presAssocID="{EC8965A1-F755-4945-8AAC-DCF1F68F011E}" presName="sibTrans" presStyleLbl="sibTrans1D1" presStyleIdx="3" presStyleCnt="11"/>
      <dgm:spPr>
        <a:xfrm>
          <a:off x="892866" y="1614640"/>
          <a:ext cx="6577074" cy="379353"/>
        </a:xfrm>
        <a:custGeom>
          <a:avLst/>
          <a:gdLst/>
          <a:ahLst/>
          <a:cxnLst/>
          <a:rect l="0" t="0" r="0" b="0"/>
          <a:pathLst>
            <a:path>
              <a:moveTo>
                <a:pt x="6577074" y="0"/>
              </a:moveTo>
              <a:lnTo>
                <a:pt x="6577074" y="206776"/>
              </a:lnTo>
              <a:lnTo>
                <a:pt x="0" y="206776"/>
              </a:lnTo>
              <a:lnTo>
                <a:pt x="0" y="379353"/>
              </a:lnTo>
            </a:path>
          </a:pathLst>
        </a:custGeom>
      </dgm:spPr>
    </dgm:pt>
    <dgm:pt modelId="{6C3FBF1F-1C00-4A72-9F98-FEEE80B5F07C}" type="pres">
      <dgm:prSet presAssocID="{EC8965A1-F755-4945-8AAC-DCF1F68F011E}" presName="connectorText" presStyleLbl="sibTrans1D1" presStyleIdx="3" presStyleCnt="11"/>
      <dgm:spPr/>
    </dgm:pt>
    <dgm:pt modelId="{3E6A5B9F-E6D3-4626-82C8-BC5AD56F20A8}" type="pres">
      <dgm:prSet presAssocID="{296FE0B6-8D0E-4169-B2D0-62DD18F6DBD8}" presName="node" presStyleLbl="node1" presStyleIdx="4" presStyleCnt="12">
        <dgm:presLayoutVars>
          <dgm:bulletEnabled val="1"/>
        </dgm:presLayoutVars>
      </dgm:prSet>
      <dgm:spPr>
        <a:xfrm>
          <a:off x="1663" y="2026393"/>
          <a:ext cx="1782405" cy="1069443"/>
        </a:xfrm>
        <a:prstGeom prst="rect">
          <a:avLst/>
        </a:prstGeom>
      </dgm:spPr>
    </dgm:pt>
    <dgm:pt modelId="{D6588E80-D91B-444D-A097-2527FA976C0F}" type="pres">
      <dgm:prSet presAssocID="{76289CD5-9F20-47EB-9F66-7638DA3C5C33}" presName="sibTrans" presStyleLbl="sibTrans1D1" presStyleIdx="4" presStyleCnt="11"/>
      <dgm:spPr>
        <a:xfrm>
          <a:off x="1782269" y="2515395"/>
          <a:ext cx="379353" cy="91440"/>
        </a:xfrm>
        <a:custGeom>
          <a:avLst/>
          <a:gdLst/>
          <a:ahLst/>
          <a:cxnLst/>
          <a:rect l="0" t="0" r="0" b="0"/>
          <a:pathLst>
            <a:path>
              <a:moveTo>
                <a:pt x="0" y="45720"/>
              </a:moveTo>
              <a:lnTo>
                <a:pt x="379353" y="45720"/>
              </a:lnTo>
            </a:path>
          </a:pathLst>
        </a:custGeom>
      </dgm:spPr>
    </dgm:pt>
    <dgm:pt modelId="{180C665E-FCF9-490D-B44D-7EB0F270E706}" type="pres">
      <dgm:prSet presAssocID="{76289CD5-9F20-47EB-9F66-7638DA3C5C33}" presName="connectorText" presStyleLbl="sibTrans1D1" presStyleIdx="4" presStyleCnt="11"/>
      <dgm:spPr/>
    </dgm:pt>
    <dgm:pt modelId="{D03080A2-0CC9-4989-B035-8D1D95F689D1}" type="pres">
      <dgm:prSet presAssocID="{22B1C64A-153C-49BF-B5ED-884408704456}" presName="node" presStyleLbl="node1" presStyleIdx="5" presStyleCnt="12">
        <dgm:presLayoutVars>
          <dgm:bulletEnabled val="1"/>
        </dgm:presLayoutVars>
      </dgm:prSet>
      <dgm:spPr>
        <a:xfrm>
          <a:off x="2194022" y="2026393"/>
          <a:ext cx="1782405" cy="1069443"/>
        </a:xfrm>
        <a:prstGeom prst="rect">
          <a:avLst/>
        </a:prstGeom>
      </dgm:spPr>
    </dgm:pt>
    <dgm:pt modelId="{A7BAC2DD-D14B-4A58-A18A-A09465BFE5C8}" type="pres">
      <dgm:prSet presAssocID="{275657FE-9452-44F7-8A85-E18D9E07D04B}" presName="sibTrans" presStyleLbl="sibTrans1D1" presStyleIdx="5" presStyleCnt="11"/>
      <dgm:spPr>
        <a:xfrm>
          <a:off x="3974627" y="2515395"/>
          <a:ext cx="379353" cy="91440"/>
        </a:xfrm>
        <a:custGeom>
          <a:avLst/>
          <a:gdLst/>
          <a:ahLst/>
          <a:cxnLst/>
          <a:rect l="0" t="0" r="0" b="0"/>
          <a:pathLst>
            <a:path>
              <a:moveTo>
                <a:pt x="0" y="45720"/>
              </a:moveTo>
              <a:lnTo>
                <a:pt x="379353" y="45720"/>
              </a:lnTo>
            </a:path>
          </a:pathLst>
        </a:custGeom>
      </dgm:spPr>
    </dgm:pt>
    <dgm:pt modelId="{3FB813F5-3A5B-4616-8871-09A92AAE70F5}" type="pres">
      <dgm:prSet presAssocID="{275657FE-9452-44F7-8A85-E18D9E07D04B}" presName="connectorText" presStyleLbl="sibTrans1D1" presStyleIdx="5" presStyleCnt="11"/>
      <dgm:spPr/>
    </dgm:pt>
    <dgm:pt modelId="{5119F981-E0AF-465C-8935-568C944E9D8B}" type="pres">
      <dgm:prSet presAssocID="{A8D3066F-BB77-4EB0-94C4-D1A8A9BE7AFE}" presName="node" presStyleLbl="node1" presStyleIdx="6" presStyleCnt="12">
        <dgm:presLayoutVars>
          <dgm:bulletEnabled val="1"/>
        </dgm:presLayoutVars>
      </dgm:prSet>
      <dgm:spPr>
        <a:xfrm>
          <a:off x="4386380" y="2026393"/>
          <a:ext cx="1782405" cy="1069443"/>
        </a:xfrm>
        <a:prstGeom prst="rect">
          <a:avLst/>
        </a:prstGeom>
      </dgm:spPr>
    </dgm:pt>
    <dgm:pt modelId="{71333027-7F1D-44FA-ADC4-02087A01C77D}" type="pres">
      <dgm:prSet presAssocID="{6848556B-3B5A-4085-BB71-1B0BD832F8E9}" presName="sibTrans" presStyleLbl="sibTrans1D1" presStyleIdx="6" presStyleCnt="11"/>
      <dgm:spPr>
        <a:xfrm>
          <a:off x="6166985" y="2515395"/>
          <a:ext cx="379353" cy="91440"/>
        </a:xfrm>
        <a:custGeom>
          <a:avLst/>
          <a:gdLst/>
          <a:ahLst/>
          <a:cxnLst/>
          <a:rect l="0" t="0" r="0" b="0"/>
          <a:pathLst>
            <a:path>
              <a:moveTo>
                <a:pt x="0" y="45720"/>
              </a:moveTo>
              <a:lnTo>
                <a:pt x="379353" y="45720"/>
              </a:lnTo>
            </a:path>
          </a:pathLst>
        </a:custGeom>
      </dgm:spPr>
    </dgm:pt>
    <dgm:pt modelId="{C33E282C-B6FA-41DB-9020-5300EDA4DD3E}" type="pres">
      <dgm:prSet presAssocID="{6848556B-3B5A-4085-BB71-1B0BD832F8E9}" presName="connectorText" presStyleLbl="sibTrans1D1" presStyleIdx="6" presStyleCnt="11"/>
      <dgm:spPr/>
    </dgm:pt>
    <dgm:pt modelId="{B35285B0-D576-414A-958A-81ED63A914F2}" type="pres">
      <dgm:prSet presAssocID="{84FD7F4C-C26B-4ED4-A18F-CF2268596A45}" presName="node" presStyleLbl="node1" presStyleIdx="7" presStyleCnt="12">
        <dgm:presLayoutVars>
          <dgm:bulletEnabled val="1"/>
        </dgm:presLayoutVars>
      </dgm:prSet>
      <dgm:spPr>
        <a:xfrm>
          <a:off x="6578738" y="2026393"/>
          <a:ext cx="1782405" cy="1069443"/>
        </a:xfrm>
        <a:prstGeom prst="rect">
          <a:avLst/>
        </a:prstGeom>
      </dgm:spPr>
    </dgm:pt>
    <dgm:pt modelId="{A32CEABC-4A12-4396-A075-62ABC42501FE}" type="pres">
      <dgm:prSet presAssocID="{88D5378C-015C-4572-8822-D9C6527F8430}" presName="sibTrans" presStyleLbl="sibTrans1D1" presStyleIdx="7" presStyleCnt="11"/>
      <dgm:spPr>
        <a:xfrm>
          <a:off x="892866" y="3094037"/>
          <a:ext cx="6577074" cy="379353"/>
        </a:xfrm>
        <a:custGeom>
          <a:avLst/>
          <a:gdLst/>
          <a:ahLst/>
          <a:cxnLst/>
          <a:rect l="0" t="0" r="0" b="0"/>
          <a:pathLst>
            <a:path>
              <a:moveTo>
                <a:pt x="6577074" y="0"/>
              </a:moveTo>
              <a:lnTo>
                <a:pt x="6577074" y="206776"/>
              </a:lnTo>
              <a:lnTo>
                <a:pt x="0" y="206776"/>
              </a:lnTo>
              <a:lnTo>
                <a:pt x="0" y="379353"/>
              </a:lnTo>
            </a:path>
          </a:pathLst>
        </a:custGeom>
      </dgm:spPr>
    </dgm:pt>
    <dgm:pt modelId="{44B5047F-B762-4C15-9C4E-CF5F3168A0F6}" type="pres">
      <dgm:prSet presAssocID="{88D5378C-015C-4572-8822-D9C6527F8430}" presName="connectorText" presStyleLbl="sibTrans1D1" presStyleIdx="7" presStyleCnt="11"/>
      <dgm:spPr/>
    </dgm:pt>
    <dgm:pt modelId="{BFB75DA3-1189-4E34-A958-213410E25A11}" type="pres">
      <dgm:prSet presAssocID="{2F6B293E-4B44-434C-A558-EFA5E4FBF6EC}" presName="node" presStyleLbl="node1" presStyleIdx="8" presStyleCnt="12">
        <dgm:presLayoutVars>
          <dgm:bulletEnabled val="1"/>
        </dgm:presLayoutVars>
      </dgm:prSet>
      <dgm:spPr>
        <a:xfrm>
          <a:off x="1663" y="3505790"/>
          <a:ext cx="1782405" cy="1069443"/>
        </a:xfrm>
        <a:prstGeom prst="rect">
          <a:avLst/>
        </a:prstGeom>
      </dgm:spPr>
    </dgm:pt>
    <dgm:pt modelId="{1496805E-EF81-404D-99AA-56C2369307D7}" type="pres">
      <dgm:prSet presAssocID="{EDE1A4A4-E636-47C8-BA25-ABBB44B3438F}" presName="sibTrans" presStyleLbl="sibTrans1D1" presStyleIdx="8" presStyleCnt="11"/>
      <dgm:spPr>
        <a:xfrm>
          <a:off x="1782269" y="3994791"/>
          <a:ext cx="379353" cy="91440"/>
        </a:xfrm>
        <a:custGeom>
          <a:avLst/>
          <a:gdLst/>
          <a:ahLst/>
          <a:cxnLst/>
          <a:rect l="0" t="0" r="0" b="0"/>
          <a:pathLst>
            <a:path>
              <a:moveTo>
                <a:pt x="0" y="45720"/>
              </a:moveTo>
              <a:lnTo>
                <a:pt x="379353" y="45720"/>
              </a:lnTo>
            </a:path>
          </a:pathLst>
        </a:custGeom>
      </dgm:spPr>
    </dgm:pt>
    <dgm:pt modelId="{ABF01D5B-40B1-40DF-A860-17BF1296368A}" type="pres">
      <dgm:prSet presAssocID="{EDE1A4A4-E636-47C8-BA25-ABBB44B3438F}" presName="connectorText" presStyleLbl="sibTrans1D1" presStyleIdx="8" presStyleCnt="11"/>
      <dgm:spPr/>
    </dgm:pt>
    <dgm:pt modelId="{DD2C989F-CAE4-41E5-B85B-1A409F08A16C}" type="pres">
      <dgm:prSet presAssocID="{6EF47D6C-82F6-46C3-8AA4-8B15341554F4}" presName="node" presStyleLbl="node1" presStyleIdx="9" presStyleCnt="12">
        <dgm:presLayoutVars>
          <dgm:bulletEnabled val="1"/>
        </dgm:presLayoutVars>
      </dgm:prSet>
      <dgm:spPr>
        <a:xfrm>
          <a:off x="2194022" y="3505790"/>
          <a:ext cx="1782405" cy="1069443"/>
        </a:xfrm>
        <a:prstGeom prst="rect">
          <a:avLst/>
        </a:prstGeom>
      </dgm:spPr>
    </dgm:pt>
    <dgm:pt modelId="{29F3EF1F-7F41-45C0-B20E-86C32904E504}" type="pres">
      <dgm:prSet presAssocID="{5BA078D1-96F2-41FD-A227-0498BA2DFA0F}" presName="sibTrans" presStyleLbl="sibTrans1D1" presStyleIdx="9" presStyleCnt="11"/>
      <dgm:spPr>
        <a:xfrm>
          <a:off x="3974627" y="3994791"/>
          <a:ext cx="379353" cy="91440"/>
        </a:xfrm>
        <a:custGeom>
          <a:avLst/>
          <a:gdLst/>
          <a:ahLst/>
          <a:cxnLst/>
          <a:rect l="0" t="0" r="0" b="0"/>
          <a:pathLst>
            <a:path>
              <a:moveTo>
                <a:pt x="0" y="45720"/>
              </a:moveTo>
              <a:lnTo>
                <a:pt x="379353" y="45720"/>
              </a:lnTo>
            </a:path>
          </a:pathLst>
        </a:custGeom>
      </dgm:spPr>
    </dgm:pt>
    <dgm:pt modelId="{CB378768-56C2-488D-994A-8C40105B5C3A}" type="pres">
      <dgm:prSet presAssocID="{5BA078D1-96F2-41FD-A227-0498BA2DFA0F}" presName="connectorText" presStyleLbl="sibTrans1D1" presStyleIdx="9" presStyleCnt="11"/>
      <dgm:spPr/>
    </dgm:pt>
    <dgm:pt modelId="{C6E51AC2-0C73-4BB3-BECC-AA08986609BF}" type="pres">
      <dgm:prSet presAssocID="{B65B8CA4-B362-4471-9AE3-EAC45C055576}" presName="node" presStyleLbl="node1" presStyleIdx="10" presStyleCnt="12">
        <dgm:presLayoutVars>
          <dgm:bulletEnabled val="1"/>
        </dgm:presLayoutVars>
      </dgm:prSet>
      <dgm:spPr>
        <a:xfrm>
          <a:off x="4386380" y="3505790"/>
          <a:ext cx="1782405" cy="1069443"/>
        </a:xfrm>
        <a:prstGeom prst="rect">
          <a:avLst/>
        </a:prstGeom>
      </dgm:spPr>
    </dgm:pt>
    <dgm:pt modelId="{CC955FAC-8E6D-40F6-9C2F-334130E8D7ED}" type="pres">
      <dgm:prSet presAssocID="{6DDFF9F0-E828-4F9B-AE81-B5BA716A98B6}" presName="sibTrans" presStyleLbl="sibTrans1D1" presStyleIdx="10" presStyleCnt="11"/>
      <dgm:spPr>
        <a:xfrm>
          <a:off x="6166985" y="3994791"/>
          <a:ext cx="379353" cy="91440"/>
        </a:xfrm>
        <a:custGeom>
          <a:avLst/>
          <a:gdLst/>
          <a:ahLst/>
          <a:cxnLst/>
          <a:rect l="0" t="0" r="0" b="0"/>
          <a:pathLst>
            <a:path>
              <a:moveTo>
                <a:pt x="0" y="45720"/>
              </a:moveTo>
              <a:lnTo>
                <a:pt x="379353" y="45720"/>
              </a:lnTo>
            </a:path>
          </a:pathLst>
        </a:custGeom>
      </dgm:spPr>
    </dgm:pt>
    <dgm:pt modelId="{25139EA8-A7B9-4E85-A85E-D3776FA6065C}" type="pres">
      <dgm:prSet presAssocID="{6DDFF9F0-E828-4F9B-AE81-B5BA716A98B6}" presName="connectorText" presStyleLbl="sibTrans1D1" presStyleIdx="10" presStyleCnt="11"/>
      <dgm:spPr/>
    </dgm:pt>
    <dgm:pt modelId="{8DB54C97-EEB7-4CA7-AB1D-F6F7D5BA0B93}" type="pres">
      <dgm:prSet presAssocID="{A3457EB9-AE3F-4AAD-ACD6-CD9631AFF47F}" presName="node" presStyleLbl="node1" presStyleIdx="11" presStyleCnt="12">
        <dgm:presLayoutVars>
          <dgm:bulletEnabled val="1"/>
        </dgm:presLayoutVars>
      </dgm:prSet>
      <dgm:spPr>
        <a:xfrm>
          <a:off x="6578738" y="3505790"/>
          <a:ext cx="1782405" cy="1069443"/>
        </a:xfrm>
        <a:prstGeom prst="rect">
          <a:avLst/>
        </a:prstGeom>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12A7A809-8B3E-4B45-AA87-302DB3EA7E7D}" type="presOf" srcId="{275657FE-9452-44F7-8A85-E18D9E07D04B}" destId="{A7BAC2DD-D14B-4A58-A18A-A09465BFE5C8}" srcOrd="0"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2E474D0B-712C-4C13-83CD-6F76D0F4FAF7}" type="presOf" srcId="{EC8965A1-F755-4945-8AAC-DCF1F68F011E}" destId="{6C3FBF1F-1C00-4A72-9F98-FEEE80B5F07C}" srcOrd="1" destOrd="0" presId="urn:microsoft.com/office/officeart/2016/7/layout/RepeatingBendingProcessNew"/>
    <dgm:cxn modelId="{C061D20E-EFD6-43DE-B13F-D9AB95D2974F}" srcId="{D4503D04-C97E-4622-AE07-D0307CB3B4CA}" destId="{84FD7F4C-C26B-4ED4-A18F-CF2268596A45}" srcOrd="7" destOrd="0" parTransId="{26A57D9C-8631-47C9-AEFD-DE170E5D14F7}" sibTransId="{88D5378C-015C-4572-8822-D9C6527F8430}"/>
    <dgm:cxn modelId="{23728B0F-7783-44FD-B1FB-2EF3677DE0DA}" type="presOf" srcId="{84FD7F4C-C26B-4ED4-A18F-CF2268596A45}" destId="{B35285B0-D576-414A-958A-81ED63A914F2}"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4B9AAB21-F0DE-4C6C-8F7B-7EB8B39226EC}" type="presOf" srcId="{A3457EB9-AE3F-4AAD-ACD6-CD9631AFF47F}" destId="{8DB54C97-EEB7-4CA7-AB1D-F6F7D5BA0B93}" srcOrd="0" destOrd="0" presId="urn:microsoft.com/office/officeart/2016/7/layout/RepeatingBendingProcessNew"/>
    <dgm:cxn modelId="{B680B935-742E-4B28-893B-37FC1DA1B01F}" type="presOf" srcId="{88D5378C-015C-4572-8822-D9C6527F8430}" destId="{A32CEABC-4A12-4396-A075-62ABC42501FE}" srcOrd="0" destOrd="0" presId="urn:microsoft.com/office/officeart/2016/7/layout/RepeatingBendingProcessNew"/>
    <dgm:cxn modelId="{081CB736-0345-428F-857E-9BEAF005FEEB}" srcId="{D4503D04-C97E-4622-AE07-D0307CB3B4CA}" destId="{22B1C64A-153C-49BF-B5ED-884408704456}" srcOrd="5" destOrd="0" parTransId="{EF0C6408-56CE-4D3D-B60F-C6322EBD2A84}" sibTransId="{275657FE-9452-44F7-8A85-E18D9E07D04B}"/>
    <dgm:cxn modelId="{F87C0839-C6F4-4A4E-8377-1D421B0BC24E}" type="presOf" srcId="{88D5378C-015C-4572-8822-D9C6527F8430}" destId="{44B5047F-B762-4C15-9C4E-CF5F3168A0F6}" srcOrd="1" destOrd="0" presId="urn:microsoft.com/office/officeart/2016/7/layout/RepeatingBendingProcessNew"/>
    <dgm:cxn modelId="{DA58B35F-3B84-488F-BF82-E1D282E2E00F}" type="presOf" srcId="{76289CD5-9F20-47EB-9F66-7638DA3C5C33}" destId="{D6588E80-D91B-444D-A097-2527FA976C0F}" srcOrd="0"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412F9462-06FC-4898-A18A-0332BE720036}" srcId="{D4503D04-C97E-4622-AE07-D0307CB3B4CA}" destId="{B65B8CA4-B362-4471-9AE3-EAC45C055576}" srcOrd="10" destOrd="0" parTransId="{8308755E-04EA-4307-8119-2EA672466E13}" sibTransId="{6DDFF9F0-E828-4F9B-AE81-B5BA716A98B6}"/>
    <dgm:cxn modelId="{78FDE844-5B5A-415A-BD4E-B60EB8A43615}" type="presOf" srcId="{6848556B-3B5A-4085-BB71-1B0BD832F8E9}" destId="{C33E282C-B6FA-41DB-9020-5300EDA4DD3E}" srcOrd="1" destOrd="0" presId="urn:microsoft.com/office/officeart/2016/7/layout/RepeatingBendingProcessNew"/>
    <dgm:cxn modelId="{494D0A68-6685-4352-A621-A77AC276979C}" type="presOf" srcId="{6DDFF9F0-E828-4F9B-AE81-B5BA716A98B6}" destId="{CC955FAC-8E6D-40F6-9C2F-334130E8D7ED}" srcOrd="0" destOrd="0" presId="urn:microsoft.com/office/officeart/2016/7/layout/RepeatingBendingProcessNew"/>
    <dgm:cxn modelId="{28C1134C-A040-471E-B60C-AA97E4D7BF35}" type="presOf" srcId="{5BA078D1-96F2-41FD-A227-0498BA2DFA0F}" destId="{29F3EF1F-7F41-45C0-B20E-86C32904E504}" srcOrd="0" destOrd="0" presId="urn:microsoft.com/office/officeart/2016/7/layout/RepeatingBendingProcessNew"/>
    <dgm:cxn modelId="{6CE97453-8862-AD4C-A88F-D046002A23EE}" type="presOf" srcId="{FEF1E80E-8A9E-4B0A-817C-2A4CFDCF3FB2}" destId="{B4080084-7793-E342-92FE-F348EAFF157C}" srcOrd="1" destOrd="0" presId="urn:microsoft.com/office/officeart/2016/7/layout/RepeatingBendingProcessNew"/>
    <dgm:cxn modelId="{9A262E7E-8E0E-4A00-85B1-BC71DE780656}" type="presOf" srcId="{EDE1A4A4-E636-47C8-BA25-ABBB44B3438F}" destId="{ABF01D5B-40B1-40DF-A860-17BF1296368A}" srcOrd="1" destOrd="0" presId="urn:microsoft.com/office/officeart/2016/7/layout/RepeatingBendingProcessNew"/>
    <dgm:cxn modelId="{903CF683-8F19-4812-8FBE-3BD405F049DC}" type="presOf" srcId="{6848556B-3B5A-4085-BB71-1B0BD832F8E9}" destId="{71333027-7F1D-44FA-ADC4-02087A01C77D}" srcOrd="0"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DCC3D68D-B4E6-4166-956E-0D0913B093D7}" type="presOf" srcId="{76289CD5-9F20-47EB-9F66-7638DA3C5C33}" destId="{180C665E-FCF9-490D-B44D-7EB0F270E706}" srcOrd="1" destOrd="0" presId="urn:microsoft.com/office/officeart/2016/7/layout/RepeatingBendingProcessNew"/>
    <dgm:cxn modelId="{A34D0991-2557-4BAC-9367-051338C0DF1F}" type="presOf" srcId="{6DDFF9F0-E828-4F9B-AE81-B5BA716A98B6}" destId="{25139EA8-A7B9-4E85-A85E-D3776FA6065C}" srcOrd="1" destOrd="0" presId="urn:microsoft.com/office/officeart/2016/7/layout/RepeatingBendingProcessNew"/>
    <dgm:cxn modelId="{0D153091-C33F-498E-B02D-0637F4DDA171}" srcId="{D4503D04-C97E-4622-AE07-D0307CB3B4CA}" destId="{A3457EB9-AE3F-4AAD-ACD6-CD9631AFF47F}" srcOrd="11" destOrd="0" parTransId="{A6C23E56-BD30-4C3B-A8DA-7C5A9517B54F}" sibTransId="{A6AE3C35-C45F-4E8B-A2AC-BF01CA275060}"/>
    <dgm:cxn modelId="{2482CA93-CD07-42DA-8B2D-000A8F772130}" type="presOf" srcId="{B65B8CA4-B362-4471-9AE3-EAC45C055576}" destId="{C6E51AC2-0C73-4BB3-BECC-AA08986609BF}" srcOrd="0" destOrd="0" presId="urn:microsoft.com/office/officeart/2016/7/layout/RepeatingBendingProcessNew"/>
    <dgm:cxn modelId="{47016397-455F-EC49-8301-8A7FB8F85FB3}" type="presOf" srcId="{D4503D04-C97E-4622-AE07-D0307CB3B4CA}" destId="{C7117AA3-29D3-A641-A58D-533CC172901B}" srcOrd="0" destOrd="0" presId="urn:microsoft.com/office/officeart/2016/7/layout/RepeatingBendingProcessNew"/>
    <dgm:cxn modelId="{6AAD3499-DE91-46A8-9B57-E70ABCD332B4}" type="presOf" srcId="{275657FE-9452-44F7-8A85-E18D9E07D04B}" destId="{3FB813F5-3A5B-4616-8871-09A92AAE70F5}" srcOrd="1" destOrd="0" presId="urn:microsoft.com/office/officeart/2016/7/layout/RepeatingBendingProcessNew"/>
    <dgm:cxn modelId="{84B3619C-BF9A-49C4-9C6C-A149803A6AF3}" srcId="{D4503D04-C97E-4622-AE07-D0307CB3B4CA}" destId="{296FE0B6-8D0E-4169-B2D0-62DD18F6DBD8}" srcOrd="4" destOrd="0" parTransId="{38E6D76C-D029-4349-BAD6-D7C9F8B2D132}" sibTransId="{76289CD5-9F20-47EB-9F66-7638DA3C5C33}"/>
    <dgm:cxn modelId="{6222D3B5-56FD-400F-B466-37C430560F37}" type="presOf" srcId="{A8D3066F-BB77-4EB0-94C4-D1A8A9BE7AFE}" destId="{5119F981-E0AF-465C-8935-568C944E9D8B}" srcOrd="0" destOrd="0" presId="urn:microsoft.com/office/officeart/2016/7/layout/RepeatingBendingProcessNew"/>
    <dgm:cxn modelId="{032107B8-A122-4626-BEC4-107F5172BE01}" type="presOf" srcId="{296FE0B6-8D0E-4169-B2D0-62DD18F6DBD8}" destId="{3E6A5B9F-E6D3-4626-82C8-BC5AD56F20A8}"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BC9C4FC3-4E70-4594-8406-B58CDA2770E5}" type="presOf" srcId="{6EF47D6C-82F6-46C3-8AA4-8B15341554F4}" destId="{DD2C989F-CAE4-41E5-B85B-1A409F08A16C}" srcOrd="0" destOrd="0" presId="urn:microsoft.com/office/officeart/2016/7/layout/RepeatingBendingProcessNew"/>
    <dgm:cxn modelId="{EB4FE0D3-9886-41FF-B701-BFB1CA67E3B3}" type="presOf" srcId="{5BA078D1-96F2-41FD-A227-0498BA2DFA0F}" destId="{CB378768-56C2-488D-994A-8C40105B5C3A}" srcOrd="1"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E9C697D9-F6AB-4CDF-8969-58A022FB96D8}" type="presOf" srcId="{EC8965A1-F755-4945-8AAC-DCF1F68F011E}" destId="{62B29600-14F4-439E-9710-CE583480884A}"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8D2051DD-1DDC-4547-9A48-97E4C1673C03}" type="presOf" srcId="{2F6B293E-4B44-434C-A558-EFA5E4FBF6EC}" destId="{BFB75DA3-1189-4E34-A958-213410E25A11}" srcOrd="0" destOrd="0" presId="urn:microsoft.com/office/officeart/2016/7/layout/RepeatingBendingProcessNew"/>
    <dgm:cxn modelId="{6843E8EB-32D7-4F19-B142-0CAC9086B8EF}" srcId="{D4503D04-C97E-4622-AE07-D0307CB3B4CA}" destId="{6EF47D6C-82F6-46C3-8AA4-8B15341554F4}" srcOrd="9" destOrd="0" parTransId="{4A9FA26A-1D47-4D3C-94A4-FD8232C15B3C}" sibTransId="{5BA078D1-96F2-41FD-A227-0498BA2DFA0F}"/>
    <dgm:cxn modelId="{BD7564F2-46A4-49FA-8E5C-4A5C5D3FA5FC}" type="presOf" srcId="{22B1C64A-153C-49BF-B5ED-884408704456}" destId="{D03080A2-0CC9-4989-B035-8D1D95F689D1}" srcOrd="0" destOrd="0" presId="urn:microsoft.com/office/officeart/2016/7/layout/RepeatingBendingProcessNew"/>
    <dgm:cxn modelId="{8D70BAF4-6DA2-48E4-8E41-4C8B08F9ED98}" srcId="{D4503D04-C97E-4622-AE07-D0307CB3B4CA}" destId="{A8D3066F-BB77-4EB0-94C4-D1A8A9BE7AFE}" srcOrd="6" destOrd="0" parTransId="{EB9A9FF0-FA56-4C47-8953-72413C2F7444}" sibTransId="{6848556B-3B5A-4085-BB71-1B0BD832F8E9}"/>
    <dgm:cxn modelId="{6D3879F5-633F-4848-ACCC-3BF16AB7F264}" type="presOf" srcId="{EDE1A4A4-E636-47C8-BA25-ABBB44B3438F}" destId="{1496805E-EF81-404D-99AA-56C2369307D7}" srcOrd="0" destOrd="0" presId="urn:microsoft.com/office/officeart/2016/7/layout/RepeatingBendingProcessNew"/>
    <dgm:cxn modelId="{914CCAFB-9EBF-4834-A5C8-DC8F77353152}" srcId="{D4503D04-C97E-4622-AE07-D0307CB3B4CA}" destId="{2F6B293E-4B44-434C-A558-EFA5E4FBF6EC}" srcOrd="8" destOrd="0" parTransId="{D3E48676-2547-4157-AB7E-6283B6596D75}" sibTransId="{EDE1A4A4-E636-47C8-BA25-ABBB44B3438F}"/>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 modelId="{6A18F6C4-080A-4A46-8031-0D06086E74B2}" type="presParOf" srcId="{C7117AA3-29D3-A641-A58D-533CC172901B}" destId="{62B29600-14F4-439E-9710-CE583480884A}" srcOrd="7" destOrd="0" presId="urn:microsoft.com/office/officeart/2016/7/layout/RepeatingBendingProcessNew"/>
    <dgm:cxn modelId="{9919260D-C077-4339-892A-EA256721B3C9}" type="presParOf" srcId="{62B29600-14F4-439E-9710-CE583480884A}" destId="{6C3FBF1F-1C00-4A72-9F98-FEEE80B5F07C}" srcOrd="0" destOrd="0" presId="urn:microsoft.com/office/officeart/2016/7/layout/RepeatingBendingProcessNew"/>
    <dgm:cxn modelId="{25FF5A7A-5EDD-4E30-973B-DD7F29F6DFCD}" type="presParOf" srcId="{C7117AA3-29D3-A641-A58D-533CC172901B}" destId="{3E6A5B9F-E6D3-4626-82C8-BC5AD56F20A8}" srcOrd="8" destOrd="0" presId="urn:microsoft.com/office/officeart/2016/7/layout/RepeatingBendingProcessNew"/>
    <dgm:cxn modelId="{F3169552-4748-4C6E-9429-B790FC521C05}" type="presParOf" srcId="{C7117AA3-29D3-A641-A58D-533CC172901B}" destId="{D6588E80-D91B-444D-A097-2527FA976C0F}" srcOrd="9" destOrd="0" presId="urn:microsoft.com/office/officeart/2016/7/layout/RepeatingBendingProcessNew"/>
    <dgm:cxn modelId="{64F948B0-B1B5-4146-98CA-A01B57A56C6C}" type="presParOf" srcId="{D6588E80-D91B-444D-A097-2527FA976C0F}" destId="{180C665E-FCF9-490D-B44D-7EB0F270E706}" srcOrd="0" destOrd="0" presId="urn:microsoft.com/office/officeart/2016/7/layout/RepeatingBendingProcessNew"/>
    <dgm:cxn modelId="{59116040-DC08-4497-925D-2EF3BBBA3E47}" type="presParOf" srcId="{C7117AA3-29D3-A641-A58D-533CC172901B}" destId="{D03080A2-0CC9-4989-B035-8D1D95F689D1}" srcOrd="10" destOrd="0" presId="urn:microsoft.com/office/officeart/2016/7/layout/RepeatingBendingProcessNew"/>
    <dgm:cxn modelId="{7B4390D0-1340-493F-9F38-4A003A647952}" type="presParOf" srcId="{C7117AA3-29D3-A641-A58D-533CC172901B}" destId="{A7BAC2DD-D14B-4A58-A18A-A09465BFE5C8}" srcOrd="11" destOrd="0" presId="urn:microsoft.com/office/officeart/2016/7/layout/RepeatingBendingProcessNew"/>
    <dgm:cxn modelId="{6412A0EF-4407-4AC1-85EC-BFB4842B6CC0}" type="presParOf" srcId="{A7BAC2DD-D14B-4A58-A18A-A09465BFE5C8}" destId="{3FB813F5-3A5B-4616-8871-09A92AAE70F5}" srcOrd="0" destOrd="0" presId="urn:microsoft.com/office/officeart/2016/7/layout/RepeatingBendingProcessNew"/>
    <dgm:cxn modelId="{C923363A-ECF7-40AD-9BF1-D7376E3827A8}" type="presParOf" srcId="{C7117AA3-29D3-A641-A58D-533CC172901B}" destId="{5119F981-E0AF-465C-8935-568C944E9D8B}" srcOrd="12" destOrd="0" presId="urn:microsoft.com/office/officeart/2016/7/layout/RepeatingBendingProcessNew"/>
    <dgm:cxn modelId="{D02C9F93-D2E2-440F-861D-BCD4F0C45399}" type="presParOf" srcId="{C7117AA3-29D3-A641-A58D-533CC172901B}" destId="{71333027-7F1D-44FA-ADC4-02087A01C77D}" srcOrd="13" destOrd="0" presId="urn:microsoft.com/office/officeart/2016/7/layout/RepeatingBendingProcessNew"/>
    <dgm:cxn modelId="{88FD36B1-4BBE-4BD0-830C-08CE6F56DC54}" type="presParOf" srcId="{71333027-7F1D-44FA-ADC4-02087A01C77D}" destId="{C33E282C-B6FA-41DB-9020-5300EDA4DD3E}" srcOrd="0" destOrd="0" presId="urn:microsoft.com/office/officeart/2016/7/layout/RepeatingBendingProcessNew"/>
    <dgm:cxn modelId="{14FCBE02-CAA7-49E2-80F8-B272F2883AAF}" type="presParOf" srcId="{C7117AA3-29D3-A641-A58D-533CC172901B}" destId="{B35285B0-D576-414A-958A-81ED63A914F2}" srcOrd="14" destOrd="0" presId="urn:microsoft.com/office/officeart/2016/7/layout/RepeatingBendingProcessNew"/>
    <dgm:cxn modelId="{D72AFF1F-556C-4125-9141-5C141848CE45}" type="presParOf" srcId="{C7117AA3-29D3-A641-A58D-533CC172901B}" destId="{A32CEABC-4A12-4396-A075-62ABC42501FE}" srcOrd="15" destOrd="0" presId="urn:microsoft.com/office/officeart/2016/7/layout/RepeatingBendingProcessNew"/>
    <dgm:cxn modelId="{475DB565-92B6-4AB8-9863-4740FC436BDF}" type="presParOf" srcId="{A32CEABC-4A12-4396-A075-62ABC42501FE}" destId="{44B5047F-B762-4C15-9C4E-CF5F3168A0F6}" srcOrd="0" destOrd="0" presId="urn:microsoft.com/office/officeart/2016/7/layout/RepeatingBendingProcessNew"/>
    <dgm:cxn modelId="{4D922D19-52FF-4A13-B95A-46482DD5B3F0}" type="presParOf" srcId="{C7117AA3-29D3-A641-A58D-533CC172901B}" destId="{BFB75DA3-1189-4E34-A958-213410E25A11}" srcOrd="16" destOrd="0" presId="urn:microsoft.com/office/officeart/2016/7/layout/RepeatingBendingProcessNew"/>
    <dgm:cxn modelId="{EC902181-8E48-46ED-93D1-3E195585F204}" type="presParOf" srcId="{C7117AA3-29D3-A641-A58D-533CC172901B}" destId="{1496805E-EF81-404D-99AA-56C2369307D7}" srcOrd="17" destOrd="0" presId="urn:microsoft.com/office/officeart/2016/7/layout/RepeatingBendingProcessNew"/>
    <dgm:cxn modelId="{92406655-05CD-46ED-AED6-7E893F5B2F8C}" type="presParOf" srcId="{1496805E-EF81-404D-99AA-56C2369307D7}" destId="{ABF01D5B-40B1-40DF-A860-17BF1296368A}" srcOrd="0" destOrd="0" presId="urn:microsoft.com/office/officeart/2016/7/layout/RepeatingBendingProcessNew"/>
    <dgm:cxn modelId="{022523EA-6466-4A08-803D-0E3523EB4E47}" type="presParOf" srcId="{C7117AA3-29D3-A641-A58D-533CC172901B}" destId="{DD2C989F-CAE4-41E5-B85B-1A409F08A16C}" srcOrd="18" destOrd="0" presId="urn:microsoft.com/office/officeart/2016/7/layout/RepeatingBendingProcessNew"/>
    <dgm:cxn modelId="{E496DA65-8FD1-42A5-BD1C-23EF44031203}" type="presParOf" srcId="{C7117AA3-29D3-A641-A58D-533CC172901B}" destId="{29F3EF1F-7F41-45C0-B20E-86C32904E504}" srcOrd="19" destOrd="0" presId="urn:microsoft.com/office/officeart/2016/7/layout/RepeatingBendingProcessNew"/>
    <dgm:cxn modelId="{8C5A2337-06F1-4C57-B910-673EF8554953}" type="presParOf" srcId="{29F3EF1F-7F41-45C0-B20E-86C32904E504}" destId="{CB378768-56C2-488D-994A-8C40105B5C3A}" srcOrd="0" destOrd="0" presId="urn:microsoft.com/office/officeart/2016/7/layout/RepeatingBendingProcessNew"/>
    <dgm:cxn modelId="{3CD81508-40E3-46C0-B565-BCC3BC8AE155}" type="presParOf" srcId="{C7117AA3-29D3-A641-A58D-533CC172901B}" destId="{C6E51AC2-0C73-4BB3-BECC-AA08986609BF}" srcOrd="20" destOrd="0" presId="urn:microsoft.com/office/officeart/2016/7/layout/RepeatingBendingProcessNew"/>
    <dgm:cxn modelId="{F30D88B5-AA35-484A-9421-9AAFCC50F7A8}" type="presParOf" srcId="{C7117AA3-29D3-A641-A58D-533CC172901B}" destId="{CC955FAC-8E6D-40F6-9C2F-334130E8D7ED}" srcOrd="21" destOrd="0" presId="urn:microsoft.com/office/officeart/2016/7/layout/RepeatingBendingProcessNew"/>
    <dgm:cxn modelId="{2223CF0A-3427-4064-B5F8-E3095A5E9A17}" type="presParOf" srcId="{CC955FAC-8E6D-40F6-9C2F-334130E8D7ED}" destId="{25139EA8-A7B9-4E85-A85E-D3776FA6065C}" srcOrd="0" destOrd="0" presId="urn:microsoft.com/office/officeart/2016/7/layout/RepeatingBendingProcessNew"/>
    <dgm:cxn modelId="{60A596F1-E3E9-44E1-9148-B3F5CAC3D8B1}" type="presParOf" srcId="{C7117AA3-29D3-A641-A58D-533CC172901B}" destId="{8DB54C97-EEB7-4CA7-AB1D-F6F7D5BA0B93}" srcOrd="22" destOrd="0" presId="urn:microsoft.com/office/officeart/2016/7/layout/RepeatingBendingProcessNew"/>
  </dgm:cxnLst>
  <dgm:bg/>
  <dgm:whole>
    <a:ln>
      <a:noFill/>
    </a:ln>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D9ED46-62D1-4198-8A6E-30B1C91EAC1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FB1543F-C5DE-4AA4-B289-FB2984423F4F}">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000" b="1" dirty="0"/>
            <a:t>Children, Education and Communities Directorate</a:t>
          </a:r>
          <a:endParaRPr lang="en-GB" sz="900" i="1" dirty="0"/>
        </a:p>
      </dgm:t>
    </dgm:pt>
    <dgm:pt modelId="{4EEB5F5B-3887-4854-9D25-1900B980387B}" type="parTrans" cxnId="{D375BEB7-CC59-4F7E-8B3B-D0042858A34D}">
      <dgm:prSet/>
      <dgm:spPr/>
      <dgm:t>
        <a:bodyPr/>
        <a:lstStyle/>
        <a:p>
          <a:endParaRPr lang="en-GB"/>
        </a:p>
      </dgm:t>
    </dgm:pt>
    <dgm:pt modelId="{E8505EEE-449E-4AD8-B217-21E7991B78E1}" type="sibTrans" cxnId="{D375BEB7-CC59-4F7E-8B3B-D0042858A34D}">
      <dgm:prSet/>
      <dgm:spPr/>
      <dgm:t>
        <a:bodyPr/>
        <a:lstStyle/>
        <a:p>
          <a:endParaRPr lang="en-GB"/>
        </a:p>
      </dgm:t>
    </dgm:pt>
    <dgm:pt modelId="{4CE19699-CD4D-4872-B1F9-ECD45B3BFA69}">
      <dgm:prSet custT="1"/>
      <dgm:spPr>
        <a:solidFill>
          <a:schemeClr val="accent1"/>
        </a:solidFill>
      </dgm:spPr>
      <dgm:t>
        <a:bodyPr/>
        <a:lstStyle/>
        <a:p>
          <a:r>
            <a:rPr lang="en-GB" sz="1400" dirty="0"/>
            <a:t>Schools</a:t>
          </a:r>
          <a:endParaRPr lang="en-GB" sz="2300" dirty="0"/>
        </a:p>
      </dgm:t>
    </dgm:pt>
    <dgm:pt modelId="{41211557-FCEF-42F5-AA20-79684B7CC683}" type="parTrans" cxnId="{6AFD908F-4DA8-4BC7-9C2F-747970B4EA2C}">
      <dgm:prSet/>
      <dgm:spPr/>
      <dgm:t>
        <a:bodyPr/>
        <a:lstStyle/>
        <a:p>
          <a:endParaRPr lang="en-GB"/>
        </a:p>
      </dgm:t>
    </dgm:pt>
    <dgm:pt modelId="{F0DCCD81-DA51-451B-A12F-235E608DCF96}" type="sibTrans" cxnId="{6AFD908F-4DA8-4BC7-9C2F-747970B4EA2C}">
      <dgm:prSet/>
      <dgm:spPr/>
      <dgm:t>
        <a:bodyPr/>
        <a:lstStyle/>
        <a:p>
          <a:endParaRPr lang="en-GB"/>
        </a:p>
      </dgm:t>
    </dgm:pt>
    <dgm:pt modelId="{3FC46031-72A4-4BE3-BF80-9C0DAE48C27B}" type="pres">
      <dgm:prSet presAssocID="{90D9ED46-62D1-4198-8A6E-30B1C91EAC15}" presName="hierChild1" presStyleCnt="0">
        <dgm:presLayoutVars>
          <dgm:orgChart val="1"/>
          <dgm:chPref val="1"/>
          <dgm:dir/>
          <dgm:animOne val="branch"/>
          <dgm:animLvl val="lvl"/>
          <dgm:resizeHandles/>
        </dgm:presLayoutVars>
      </dgm:prSet>
      <dgm:spPr/>
    </dgm:pt>
    <dgm:pt modelId="{18EC8531-773E-4A7B-8C16-204936D06310}" type="pres">
      <dgm:prSet presAssocID="{CFB1543F-C5DE-4AA4-B289-FB2984423F4F}" presName="hierRoot1" presStyleCnt="0">
        <dgm:presLayoutVars>
          <dgm:hierBranch val="init"/>
        </dgm:presLayoutVars>
      </dgm:prSet>
      <dgm:spPr/>
    </dgm:pt>
    <dgm:pt modelId="{73125943-9921-4B2C-9DD6-8B16FD49F9A2}" type="pres">
      <dgm:prSet presAssocID="{CFB1543F-C5DE-4AA4-B289-FB2984423F4F}" presName="rootComposite1" presStyleCnt="0"/>
      <dgm:spPr/>
    </dgm:pt>
    <dgm:pt modelId="{62C7A5FA-F8CE-45A5-8B5E-554C01EEA551}" type="pres">
      <dgm:prSet presAssocID="{CFB1543F-C5DE-4AA4-B289-FB2984423F4F}" presName="rootText1" presStyleLbl="node0" presStyleIdx="0" presStyleCnt="1" custScaleX="125613" custScaleY="24042" custLinFactNeighborX="-13526" custLinFactNeighborY="-44">
        <dgm:presLayoutVars>
          <dgm:chPref val="3"/>
        </dgm:presLayoutVars>
      </dgm:prSet>
      <dgm:spPr/>
    </dgm:pt>
    <dgm:pt modelId="{551BCEED-A88E-40DF-AD53-8326282501A9}" type="pres">
      <dgm:prSet presAssocID="{CFB1543F-C5DE-4AA4-B289-FB2984423F4F}" presName="rootConnector1" presStyleLbl="node1" presStyleIdx="0" presStyleCnt="0"/>
      <dgm:spPr/>
    </dgm:pt>
    <dgm:pt modelId="{157EF098-535A-4714-AA9B-B4B8D295F0E5}" type="pres">
      <dgm:prSet presAssocID="{CFB1543F-C5DE-4AA4-B289-FB2984423F4F}" presName="hierChild2" presStyleCnt="0"/>
      <dgm:spPr/>
    </dgm:pt>
    <dgm:pt modelId="{8B96C42D-DBFA-45F8-A609-6B010FDA0167}" type="pres">
      <dgm:prSet presAssocID="{41211557-FCEF-42F5-AA20-79684B7CC683}" presName="Name37" presStyleLbl="parChTrans1D2" presStyleIdx="0" presStyleCnt="1"/>
      <dgm:spPr/>
    </dgm:pt>
    <dgm:pt modelId="{646EEF36-2501-4279-AEF1-896A2E4E94CA}" type="pres">
      <dgm:prSet presAssocID="{4CE19699-CD4D-4872-B1F9-ECD45B3BFA69}" presName="hierRoot2" presStyleCnt="0">
        <dgm:presLayoutVars>
          <dgm:hierBranch val="init"/>
        </dgm:presLayoutVars>
      </dgm:prSet>
      <dgm:spPr/>
    </dgm:pt>
    <dgm:pt modelId="{0656BAE0-3A19-47A1-8BA2-710F22B1AC18}" type="pres">
      <dgm:prSet presAssocID="{4CE19699-CD4D-4872-B1F9-ECD45B3BFA69}" presName="rootComposite" presStyleCnt="0"/>
      <dgm:spPr/>
    </dgm:pt>
    <dgm:pt modelId="{8564EFD6-B300-4898-9231-DDAA931F256B}" type="pres">
      <dgm:prSet presAssocID="{4CE19699-CD4D-4872-B1F9-ECD45B3BFA69}" presName="rootText" presStyleLbl="node2" presStyleIdx="0" presStyleCnt="1" custScaleX="71641" custScaleY="20779" custLinFactNeighborX="-16967" custLinFactNeighborY="-35512">
        <dgm:presLayoutVars>
          <dgm:chPref val="3"/>
        </dgm:presLayoutVars>
      </dgm:prSet>
      <dgm:spPr/>
    </dgm:pt>
    <dgm:pt modelId="{2DE4369E-A5CD-4D70-A543-94F230B80B9F}" type="pres">
      <dgm:prSet presAssocID="{4CE19699-CD4D-4872-B1F9-ECD45B3BFA69}" presName="rootConnector" presStyleLbl="node2" presStyleIdx="0" presStyleCnt="1"/>
      <dgm:spPr/>
    </dgm:pt>
    <dgm:pt modelId="{9A97CEFF-98DD-42E9-9AC3-846E529DB68B}" type="pres">
      <dgm:prSet presAssocID="{4CE19699-CD4D-4872-B1F9-ECD45B3BFA69}" presName="hierChild4" presStyleCnt="0"/>
      <dgm:spPr/>
    </dgm:pt>
    <dgm:pt modelId="{C5980A96-D45B-4474-BD1B-97F16E6BEF64}" type="pres">
      <dgm:prSet presAssocID="{4CE19699-CD4D-4872-B1F9-ECD45B3BFA69}" presName="hierChild5" presStyleCnt="0"/>
      <dgm:spPr/>
    </dgm:pt>
    <dgm:pt modelId="{B8C16566-B9E5-4A82-A886-9FCA9F02D074}" type="pres">
      <dgm:prSet presAssocID="{CFB1543F-C5DE-4AA4-B289-FB2984423F4F}" presName="hierChild3" presStyleCnt="0"/>
      <dgm:spPr/>
    </dgm:pt>
  </dgm:ptLst>
  <dgm:cxnLst>
    <dgm:cxn modelId="{2B766E34-548C-2643-A2CF-BB4E970A4FDC}" type="presOf" srcId="{41211557-FCEF-42F5-AA20-79684B7CC683}" destId="{8B96C42D-DBFA-45F8-A609-6B010FDA0167}" srcOrd="0" destOrd="0" presId="urn:microsoft.com/office/officeart/2005/8/layout/orgChart1"/>
    <dgm:cxn modelId="{2ABFD36E-377C-D54B-AA9A-615253C355AD}" type="presOf" srcId="{4CE19699-CD4D-4872-B1F9-ECD45B3BFA69}" destId="{8564EFD6-B300-4898-9231-DDAA931F256B}" srcOrd="0" destOrd="0" presId="urn:microsoft.com/office/officeart/2005/8/layout/orgChart1"/>
    <dgm:cxn modelId="{087A8875-3E3A-ED4A-A767-AE4CBC31C7C7}" type="presOf" srcId="{90D9ED46-62D1-4198-8A6E-30B1C91EAC15}" destId="{3FC46031-72A4-4BE3-BF80-9C0DAE48C27B}" srcOrd="0" destOrd="0" presId="urn:microsoft.com/office/officeart/2005/8/layout/orgChart1"/>
    <dgm:cxn modelId="{43DAC87C-B462-F54D-8D36-1C548208D428}" type="presOf" srcId="{CFB1543F-C5DE-4AA4-B289-FB2984423F4F}" destId="{62C7A5FA-F8CE-45A5-8B5E-554C01EEA551}" srcOrd="0" destOrd="0" presId="urn:microsoft.com/office/officeart/2005/8/layout/orgChart1"/>
    <dgm:cxn modelId="{4823EB85-DC6F-5D4E-9B33-5BC9D6A80C56}" type="presOf" srcId="{CFB1543F-C5DE-4AA4-B289-FB2984423F4F}" destId="{551BCEED-A88E-40DF-AD53-8326282501A9}" srcOrd="1" destOrd="0" presId="urn:microsoft.com/office/officeart/2005/8/layout/orgChart1"/>
    <dgm:cxn modelId="{6AFD908F-4DA8-4BC7-9C2F-747970B4EA2C}" srcId="{CFB1543F-C5DE-4AA4-B289-FB2984423F4F}" destId="{4CE19699-CD4D-4872-B1F9-ECD45B3BFA69}" srcOrd="0" destOrd="0" parTransId="{41211557-FCEF-42F5-AA20-79684B7CC683}" sibTransId="{F0DCCD81-DA51-451B-A12F-235E608DCF96}"/>
    <dgm:cxn modelId="{A68C2592-E716-5940-AC79-73DD4466D536}" type="presOf" srcId="{4CE19699-CD4D-4872-B1F9-ECD45B3BFA69}" destId="{2DE4369E-A5CD-4D70-A543-94F230B80B9F}" srcOrd="1" destOrd="0" presId="urn:microsoft.com/office/officeart/2005/8/layout/orgChart1"/>
    <dgm:cxn modelId="{D375BEB7-CC59-4F7E-8B3B-D0042858A34D}" srcId="{90D9ED46-62D1-4198-8A6E-30B1C91EAC15}" destId="{CFB1543F-C5DE-4AA4-B289-FB2984423F4F}" srcOrd="0" destOrd="0" parTransId="{4EEB5F5B-3887-4854-9D25-1900B980387B}" sibTransId="{E8505EEE-449E-4AD8-B217-21E7991B78E1}"/>
    <dgm:cxn modelId="{68612B0F-0BFC-7B47-B85F-A69F7697DD5B}" type="presParOf" srcId="{3FC46031-72A4-4BE3-BF80-9C0DAE48C27B}" destId="{18EC8531-773E-4A7B-8C16-204936D06310}" srcOrd="0" destOrd="0" presId="urn:microsoft.com/office/officeart/2005/8/layout/orgChart1"/>
    <dgm:cxn modelId="{43856C91-CA13-A94F-94FF-7D24C60C055F}" type="presParOf" srcId="{18EC8531-773E-4A7B-8C16-204936D06310}" destId="{73125943-9921-4B2C-9DD6-8B16FD49F9A2}" srcOrd="0" destOrd="0" presId="urn:microsoft.com/office/officeart/2005/8/layout/orgChart1"/>
    <dgm:cxn modelId="{5B28625F-21F2-0F43-BF38-658B6D2B22FD}" type="presParOf" srcId="{73125943-9921-4B2C-9DD6-8B16FD49F9A2}" destId="{62C7A5FA-F8CE-45A5-8B5E-554C01EEA551}" srcOrd="0" destOrd="0" presId="urn:microsoft.com/office/officeart/2005/8/layout/orgChart1"/>
    <dgm:cxn modelId="{76CD872A-A57C-864A-9FED-2BE4C6A65A17}" type="presParOf" srcId="{73125943-9921-4B2C-9DD6-8B16FD49F9A2}" destId="{551BCEED-A88E-40DF-AD53-8326282501A9}" srcOrd="1" destOrd="0" presId="urn:microsoft.com/office/officeart/2005/8/layout/orgChart1"/>
    <dgm:cxn modelId="{B87C3A36-5948-574F-A7CC-5D7DC24C2641}" type="presParOf" srcId="{18EC8531-773E-4A7B-8C16-204936D06310}" destId="{157EF098-535A-4714-AA9B-B4B8D295F0E5}" srcOrd="1" destOrd="0" presId="urn:microsoft.com/office/officeart/2005/8/layout/orgChart1"/>
    <dgm:cxn modelId="{38C396F6-DC15-7B46-BB24-9CE20A0162AD}" type="presParOf" srcId="{157EF098-535A-4714-AA9B-B4B8D295F0E5}" destId="{8B96C42D-DBFA-45F8-A609-6B010FDA0167}" srcOrd="0" destOrd="0" presId="urn:microsoft.com/office/officeart/2005/8/layout/orgChart1"/>
    <dgm:cxn modelId="{4BF39193-91E5-614F-ABEF-44160E79DF0B}" type="presParOf" srcId="{157EF098-535A-4714-AA9B-B4B8D295F0E5}" destId="{646EEF36-2501-4279-AEF1-896A2E4E94CA}" srcOrd="1" destOrd="0" presId="urn:microsoft.com/office/officeart/2005/8/layout/orgChart1"/>
    <dgm:cxn modelId="{72EC2FF7-6C41-2B4B-AAC5-746829D3D730}" type="presParOf" srcId="{646EEF36-2501-4279-AEF1-896A2E4E94CA}" destId="{0656BAE0-3A19-47A1-8BA2-710F22B1AC18}" srcOrd="0" destOrd="0" presId="urn:microsoft.com/office/officeart/2005/8/layout/orgChart1"/>
    <dgm:cxn modelId="{942CEAC0-0A31-C946-95C3-FA963042837C}" type="presParOf" srcId="{0656BAE0-3A19-47A1-8BA2-710F22B1AC18}" destId="{8564EFD6-B300-4898-9231-DDAA931F256B}" srcOrd="0" destOrd="0" presId="urn:microsoft.com/office/officeart/2005/8/layout/orgChart1"/>
    <dgm:cxn modelId="{73B95EE6-8D99-B549-AE81-A34F8F7BE05F}" type="presParOf" srcId="{0656BAE0-3A19-47A1-8BA2-710F22B1AC18}" destId="{2DE4369E-A5CD-4D70-A543-94F230B80B9F}" srcOrd="1" destOrd="0" presId="urn:microsoft.com/office/officeart/2005/8/layout/orgChart1"/>
    <dgm:cxn modelId="{E713F3E4-46F0-B641-8C61-63EDE4EA8CE9}" type="presParOf" srcId="{646EEF36-2501-4279-AEF1-896A2E4E94CA}" destId="{9A97CEFF-98DD-42E9-9AC3-846E529DB68B}" srcOrd="1" destOrd="0" presId="urn:microsoft.com/office/officeart/2005/8/layout/orgChart1"/>
    <dgm:cxn modelId="{5B63D4D6-5F75-2D4D-AD6E-76B784269419}" type="presParOf" srcId="{646EEF36-2501-4279-AEF1-896A2E4E94CA}" destId="{C5980A96-D45B-4474-BD1B-97F16E6BEF64}" srcOrd="2" destOrd="0" presId="urn:microsoft.com/office/officeart/2005/8/layout/orgChart1"/>
    <dgm:cxn modelId="{3538EDFD-6522-1E49-A0C6-9DB81C8A70F6}" type="presParOf" srcId="{18EC8531-773E-4A7B-8C16-204936D06310}" destId="{B8C16566-B9E5-4A82-A886-9FCA9F02D07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9ED46-62D1-4198-8A6E-30B1C91EAC1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FB1543F-C5DE-4AA4-B289-FB2984423F4F}">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000" b="1" dirty="0"/>
            <a:t>Children, Education and Communities Directorate</a:t>
          </a:r>
          <a:endParaRPr lang="en-GB" sz="900" i="1" dirty="0"/>
        </a:p>
      </dgm:t>
    </dgm:pt>
    <dgm:pt modelId="{4EEB5F5B-3887-4854-9D25-1900B980387B}" type="parTrans" cxnId="{D375BEB7-CC59-4F7E-8B3B-D0042858A34D}">
      <dgm:prSet/>
      <dgm:spPr/>
      <dgm:t>
        <a:bodyPr/>
        <a:lstStyle/>
        <a:p>
          <a:endParaRPr lang="en-GB"/>
        </a:p>
      </dgm:t>
    </dgm:pt>
    <dgm:pt modelId="{E8505EEE-449E-4AD8-B217-21E7991B78E1}" type="sibTrans" cxnId="{D375BEB7-CC59-4F7E-8B3B-D0042858A34D}">
      <dgm:prSet/>
      <dgm:spPr/>
      <dgm:t>
        <a:bodyPr/>
        <a:lstStyle/>
        <a:p>
          <a:endParaRPr lang="en-GB"/>
        </a:p>
      </dgm:t>
    </dgm:pt>
    <dgm:pt modelId="{4CE19699-CD4D-4872-B1F9-ECD45B3BFA69}">
      <dgm:prSet custT="1"/>
      <dgm:spPr>
        <a:solidFill>
          <a:schemeClr val="accent1"/>
        </a:solidFill>
      </dgm:spPr>
      <dgm:t>
        <a:bodyPr/>
        <a:lstStyle/>
        <a:p>
          <a:r>
            <a:rPr lang="en-GB" sz="1400" dirty="0"/>
            <a:t>Schools</a:t>
          </a:r>
          <a:endParaRPr lang="en-GB" sz="2300" dirty="0"/>
        </a:p>
      </dgm:t>
    </dgm:pt>
    <dgm:pt modelId="{41211557-FCEF-42F5-AA20-79684B7CC683}" type="parTrans" cxnId="{6AFD908F-4DA8-4BC7-9C2F-747970B4EA2C}">
      <dgm:prSet/>
      <dgm:spPr/>
      <dgm:t>
        <a:bodyPr/>
        <a:lstStyle/>
        <a:p>
          <a:endParaRPr lang="en-GB"/>
        </a:p>
      </dgm:t>
    </dgm:pt>
    <dgm:pt modelId="{F0DCCD81-DA51-451B-A12F-235E608DCF96}" type="sibTrans" cxnId="{6AFD908F-4DA8-4BC7-9C2F-747970B4EA2C}">
      <dgm:prSet/>
      <dgm:spPr/>
      <dgm:t>
        <a:bodyPr/>
        <a:lstStyle/>
        <a:p>
          <a:endParaRPr lang="en-GB"/>
        </a:p>
      </dgm:t>
    </dgm:pt>
    <dgm:pt modelId="{3FC46031-72A4-4BE3-BF80-9C0DAE48C27B}" type="pres">
      <dgm:prSet presAssocID="{90D9ED46-62D1-4198-8A6E-30B1C91EAC15}" presName="hierChild1" presStyleCnt="0">
        <dgm:presLayoutVars>
          <dgm:orgChart val="1"/>
          <dgm:chPref val="1"/>
          <dgm:dir/>
          <dgm:animOne val="branch"/>
          <dgm:animLvl val="lvl"/>
          <dgm:resizeHandles/>
        </dgm:presLayoutVars>
      </dgm:prSet>
      <dgm:spPr/>
    </dgm:pt>
    <dgm:pt modelId="{18EC8531-773E-4A7B-8C16-204936D06310}" type="pres">
      <dgm:prSet presAssocID="{CFB1543F-C5DE-4AA4-B289-FB2984423F4F}" presName="hierRoot1" presStyleCnt="0">
        <dgm:presLayoutVars>
          <dgm:hierBranch val="init"/>
        </dgm:presLayoutVars>
      </dgm:prSet>
      <dgm:spPr/>
    </dgm:pt>
    <dgm:pt modelId="{73125943-9921-4B2C-9DD6-8B16FD49F9A2}" type="pres">
      <dgm:prSet presAssocID="{CFB1543F-C5DE-4AA4-B289-FB2984423F4F}" presName="rootComposite1" presStyleCnt="0"/>
      <dgm:spPr/>
    </dgm:pt>
    <dgm:pt modelId="{62C7A5FA-F8CE-45A5-8B5E-554C01EEA551}" type="pres">
      <dgm:prSet presAssocID="{CFB1543F-C5DE-4AA4-B289-FB2984423F4F}" presName="rootText1" presStyleLbl="node0" presStyleIdx="0" presStyleCnt="1" custScaleX="125613" custScaleY="24042" custLinFactNeighborX="-13526" custLinFactNeighborY="-44">
        <dgm:presLayoutVars>
          <dgm:chPref val="3"/>
        </dgm:presLayoutVars>
      </dgm:prSet>
      <dgm:spPr/>
    </dgm:pt>
    <dgm:pt modelId="{551BCEED-A88E-40DF-AD53-8326282501A9}" type="pres">
      <dgm:prSet presAssocID="{CFB1543F-C5DE-4AA4-B289-FB2984423F4F}" presName="rootConnector1" presStyleLbl="node1" presStyleIdx="0" presStyleCnt="0"/>
      <dgm:spPr/>
    </dgm:pt>
    <dgm:pt modelId="{157EF098-535A-4714-AA9B-B4B8D295F0E5}" type="pres">
      <dgm:prSet presAssocID="{CFB1543F-C5DE-4AA4-B289-FB2984423F4F}" presName="hierChild2" presStyleCnt="0"/>
      <dgm:spPr/>
    </dgm:pt>
    <dgm:pt modelId="{8B96C42D-DBFA-45F8-A609-6B010FDA0167}" type="pres">
      <dgm:prSet presAssocID="{41211557-FCEF-42F5-AA20-79684B7CC683}" presName="Name37" presStyleLbl="parChTrans1D2" presStyleIdx="0" presStyleCnt="1"/>
      <dgm:spPr/>
    </dgm:pt>
    <dgm:pt modelId="{646EEF36-2501-4279-AEF1-896A2E4E94CA}" type="pres">
      <dgm:prSet presAssocID="{4CE19699-CD4D-4872-B1F9-ECD45B3BFA69}" presName="hierRoot2" presStyleCnt="0">
        <dgm:presLayoutVars>
          <dgm:hierBranch val="init"/>
        </dgm:presLayoutVars>
      </dgm:prSet>
      <dgm:spPr/>
    </dgm:pt>
    <dgm:pt modelId="{0656BAE0-3A19-47A1-8BA2-710F22B1AC18}" type="pres">
      <dgm:prSet presAssocID="{4CE19699-CD4D-4872-B1F9-ECD45B3BFA69}" presName="rootComposite" presStyleCnt="0"/>
      <dgm:spPr/>
    </dgm:pt>
    <dgm:pt modelId="{8564EFD6-B300-4898-9231-DDAA931F256B}" type="pres">
      <dgm:prSet presAssocID="{4CE19699-CD4D-4872-B1F9-ECD45B3BFA69}" presName="rootText" presStyleLbl="node2" presStyleIdx="0" presStyleCnt="1" custScaleX="71641" custScaleY="20779" custLinFactNeighborX="-16967" custLinFactNeighborY="-37116">
        <dgm:presLayoutVars>
          <dgm:chPref val="3"/>
        </dgm:presLayoutVars>
      </dgm:prSet>
      <dgm:spPr/>
    </dgm:pt>
    <dgm:pt modelId="{2DE4369E-A5CD-4D70-A543-94F230B80B9F}" type="pres">
      <dgm:prSet presAssocID="{4CE19699-CD4D-4872-B1F9-ECD45B3BFA69}" presName="rootConnector" presStyleLbl="node2" presStyleIdx="0" presStyleCnt="1"/>
      <dgm:spPr/>
    </dgm:pt>
    <dgm:pt modelId="{9A97CEFF-98DD-42E9-9AC3-846E529DB68B}" type="pres">
      <dgm:prSet presAssocID="{4CE19699-CD4D-4872-B1F9-ECD45B3BFA69}" presName="hierChild4" presStyleCnt="0"/>
      <dgm:spPr/>
    </dgm:pt>
    <dgm:pt modelId="{C5980A96-D45B-4474-BD1B-97F16E6BEF64}" type="pres">
      <dgm:prSet presAssocID="{4CE19699-CD4D-4872-B1F9-ECD45B3BFA69}" presName="hierChild5" presStyleCnt="0"/>
      <dgm:spPr/>
    </dgm:pt>
    <dgm:pt modelId="{B8C16566-B9E5-4A82-A886-9FCA9F02D074}" type="pres">
      <dgm:prSet presAssocID="{CFB1543F-C5DE-4AA4-B289-FB2984423F4F}" presName="hierChild3" presStyleCnt="0"/>
      <dgm:spPr/>
    </dgm:pt>
  </dgm:ptLst>
  <dgm:cxnLst>
    <dgm:cxn modelId="{3315173D-B407-7846-9AF7-73424B6DF6A4}" type="presOf" srcId="{CFB1543F-C5DE-4AA4-B289-FB2984423F4F}" destId="{62C7A5FA-F8CE-45A5-8B5E-554C01EEA551}" srcOrd="0" destOrd="0" presId="urn:microsoft.com/office/officeart/2005/8/layout/orgChart1"/>
    <dgm:cxn modelId="{22AF724D-8D62-7542-ACB3-57C0AF15EBAF}" type="presOf" srcId="{41211557-FCEF-42F5-AA20-79684B7CC683}" destId="{8B96C42D-DBFA-45F8-A609-6B010FDA0167}" srcOrd="0" destOrd="0" presId="urn:microsoft.com/office/officeart/2005/8/layout/orgChart1"/>
    <dgm:cxn modelId="{6AFD908F-4DA8-4BC7-9C2F-747970B4EA2C}" srcId="{CFB1543F-C5DE-4AA4-B289-FB2984423F4F}" destId="{4CE19699-CD4D-4872-B1F9-ECD45B3BFA69}" srcOrd="0" destOrd="0" parTransId="{41211557-FCEF-42F5-AA20-79684B7CC683}" sibTransId="{F0DCCD81-DA51-451B-A12F-235E608DCF96}"/>
    <dgm:cxn modelId="{AC9AE9A7-D2E7-984A-B3CB-E524D4AF704C}" type="presOf" srcId="{4CE19699-CD4D-4872-B1F9-ECD45B3BFA69}" destId="{8564EFD6-B300-4898-9231-DDAA931F256B}" srcOrd="0" destOrd="0" presId="urn:microsoft.com/office/officeart/2005/8/layout/orgChart1"/>
    <dgm:cxn modelId="{D375BEB7-CC59-4F7E-8B3B-D0042858A34D}" srcId="{90D9ED46-62D1-4198-8A6E-30B1C91EAC15}" destId="{CFB1543F-C5DE-4AA4-B289-FB2984423F4F}" srcOrd="0" destOrd="0" parTransId="{4EEB5F5B-3887-4854-9D25-1900B980387B}" sibTransId="{E8505EEE-449E-4AD8-B217-21E7991B78E1}"/>
    <dgm:cxn modelId="{80A5ADC4-51B2-084D-A61C-73790414D3C8}" type="presOf" srcId="{90D9ED46-62D1-4198-8A6E-30B1C91EAC15}" destId="{3FC46031-72A4-4BE3-BF80-9C0DAE48C27B}" srcOrd="0" destOrd="0" presId="urn:microsoft.com/office/officeart/2005/8/layout/orgChart1"/>
    <dgm:cxn modelId="{523BC5C4-8881-5C44-8617-E594D1C408C1}" type="presOf" srcId="{4CE19699-CD4D-4872-B1F9-ECD45B3BFA69}" destId="{2DE4369E-A5CD-4D70-A543-94F230B80B9F}" srcOrd="1" destOrd="0" presId="urn:microsoft.com/office/officeart/2005/8/layout/orgChart1"/>
    <dgm:cxn modelId="{F4A6CFF6-9A12-2749-AE91-5393193C0EED}" type="presOf" srcId="{CFB1543F-C5DE-4AA4-B289-FB2984423F4F}" destId="{551BCEED-A88E-40DF-AD53-8326282501A9}" srcOrd="1" destOrd="0" presId="urn:microsoft.com/office/officeart/2005/8/layout/orgChart1"/>
    <dgm:cxn modelId="{AC2C304C-D838-6F41-B9AC-4B9C986CE7B8}" type="presParOf" srcId="{3FC46031-72A4-4BE3-BF80-9C0DAE48C27B}" destId="{18EC8531-773E-4A7B-8C16-204936D06310}" srcOrd="0" destOrd="0" presId="urn:microsoft.com/office/officeart/2005/8/layout/orgChart1"/>
    <dgm:cxn modelId="{B43345B7-9318-E34E-A535-186F2F67658C}" type="presParOf" srcId="{18EC8531-773E-4A7B-8C16-204936D06310}" destId="{73125943-9921-4B2C-9DD6-8B16FD49F9A2}" srcOrd="0" destOrd="0" presId="urn:microsoft.com/office/officeart/2005/8/layout/orgChart1"/>
    <dgm:cxn modelId="{56A7609E-191B-8541-BAD0-2C96977F241E}" type="presParOf" srcId="{73125943-9921-4B2C-9DD6-8B16FD49F9A2}" destId="{62C7A5FA-F8CE-45A5-8B5E-554C01EEA551}" srcOrd="0" destOrd="0" presId="urn:microsoft.com/office/officeart/2005/8/layout/orgChart1"/>
    <dgm:cxn modelId="{09FED69A-C748-024D-9177-75E4049C9AFC}" type="presParOf" srcId="{73125943-9921-4B2C-9DD6-8B16FD49F9A2}" destId="{551BCEED-A88E-40DF-AD53-8326282501A9}" srcOrd="1" destOrd="0" presId="urn:microsoft.com/office/officeart/2005/8/layout/orgChart1"/>
    <dgm:cxn modelId="{AB6E7ECB-6DB9-3642-AAE8-C53B4BB1030B}" type="presParOf" srcId="{18EC8531-773E-4A7B-8C16-204936D06310}" destId="{157EF098-535A-4714-AA9B-B4B8D295F0E5}" srcOrd="1" destOrd="0" presId="urn:microsoft.com/office/officeart/2005/8/layout/orgChart1"/>
    <dgm:cxn modelId="{AAE3C88F-E21D-2948-814C-47017A26E137}" type="presParOf" srcId="{157EF098-535A-4714-AA9B-B4B8D295F0E5}" destId="{8B96C42D-DBFA-45F8-A609-6B010FDA0167}" srcOrd="0" destOrd="0" presId="urn:microsoft.com/office/officeart/2005/8/layout/orgChart1"/>
    <dgm:cxn modelId="{89568691-1885-7245-A129-2331447379E3}" type="presParOf" srcId="{157EF098-535A-4714-AA9B-B4B8D295F0E5}" destId="{646EEF36-2501-4279-AEF1-896A2E4E94CA}" srcOrd="1" destOrd="0" presId="urn:microsoft.com/office/officeart/2005/8/layout/orgChart1"/>
    <dgm:cxn modelId="{15C71F11-C590-0E4D-9C30-76C42C874B50}" type="presParOf" srcId="{646EEF36-2501-4279-AEF1-896A2E4E94CA}" destId="{0656BAE0-3A19-47A1-8BA2-710F22B1AC18}" srcOrd="0" destOrd="0" presId="urn:microsoft.com/office/officeart/2005/8/layout/orgChart1"/>
    <dgm:cxn modelId="{AC224B5C-3D43-D845-AF85-569D4FB7000F}" type="presParOf" srcId="{0656BAE0-3A19-47A1-8BA2-710F22B1AC18}" destId="{8564EFD6-B300-4898-9231-DDAA931F256B}" srcOrd="0" destOrd="0" presId="urn:microsoft.com/office/officeart/2005/8/layout/orgChart1"/>
    <dgm:cxn modelId="{0DFEE9BB-4147-0C48-AF2E-24168EAAAE26}" type="presParOf" srcId="{0656BAE0-3A19-47A1-8BA2-710F22B1AC18}" destId="{2DE4369E-A5CD-4D70-A543-94F230B80B9F}" srcOrd="1" destOrd="0" presId="urn:microsoft.com/office/officeart/2005/8/layout/orgChart1"/>
    <dgm:cxn modelId="{3BF61A18-05E8-0245-8E3E-4828EAB55B1F}" type="presParOf" srcId="{646EEF36-2501-4279-AEF1-896A2E4E94CA}" destId="{9A97CEFF-98DD-42E9-9AC3-846E529DB68B}" srcOrd="1" destOrd="0" presId="urn:microsoft.com/office/officeart/2005/8/layout/orgChart1"/>
    <dgm:cxn modelId="{85033A7D-5639-A949-8B85-55D738C4C1DA}" type="presParOf" srcId="{646EEF36-2501-4279-AEF1-896A2E4E94CA}" destId="{C5980A96-D45B-4474-BD1B-97F16E6BEF64}" srcOrd="2" destOrd="0" presId="urn:microsoft.com/office/officeart/2005/8/layout/orgChart1"/>
    <dgm:cxn modelId="{57943D86-86AC-8345-BB71-D8C8731F725D}" type="presParOf" srcId="{18EC8531-773E-4A7B-8C16-204936D06310}" destId="{B8C16566-B9E5-4A82-A886-9FCA9F02D074}"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D24FFD-A8EF-4B83-88AF-392CAD910E56}" type="doc">
      <dgm:prSet loTypeId="urn:microsoft.com/office/officeart/2008/layout/AscendingPictureAccentProcess" loCatId="process" qsTypeId="urn:microsoft.com/office/officeart/2005/8/quickstyle/simple1" qsCatId="simple" csTypeId="urn:microsoft.com/office/officeart/2005/8/colors/colorful5" csCatId="colorful" phldr="1"/>
      <dgm:spPr/>
    </dgm:pt>
    <dgm:pt modelId="{F48E08BF-07AD-4FA8-B877-71E1731613B3}">
      <dgm:prSet phldrT="[Text]" custT="1"/>
      <dgm:spPr>
        <a:scene3d>
          <a:camera prst="orthographicFront"/>
          <a:lightRig rig="threePt" dir="t"/>
        </a:scene3d>
        <a:sp3d extrusionH="6350">
          <a:bevelT/>
          <a:bevelB w="95250"/>
        </a:sp3d>
      </dgm:spPr>
      <dgm:t>
        <a:bodyPr/>
        <a:lstStyle/>
        <a:p>
          <a:r>
            <a:rPr lang="en-GB" sz="3200" dirty="0"/>
            <a:t>Set up Cohorts </a:t>
          </a:r>
          <a:r>
            <a:rPr lang="en-GB" sz="1600" dirty="0"/>
            <a:t>based on your key needs and requirements. Advertise them as open programmes with start dates – allowing you to enrol your potential apprentices.</a:t>
          </a:r>
          <a:endParaRPr lang="en-GB" sz="1500" dirty="0"/>
        </a:p>
      </dgm:t>
    </dgm:pt>
    <dgm:pt modelId="{67A3A436-C4AE-4DC3-83DB-7C4F909087F5}" type="parTrans" cxnId="{5CA670C6-9B6F-49E9-A273-351586E998D6}">
      <dgm:prSet/>
      <dgm:spPr/>
      <dgm:t>
        <a:bodyPr/>
        <a:lstStyle/>
        <a:p>
          <a:endParaRPr lang="en-GB"/>
        </a:p>
      </dgm:t>
    </dgm:pt>
    <dgm:pt modelId="{933A401D-0621-456B-B764-730622CE4EA6}" type="sibTrans" cxnId="{5CA670C6-9B6F-49E9-A273-351586E998D6}">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3CA4F813-5EB7-40BD-B871-E004017799F5}" type="pres">
      <dgm:prSet presAssocID="{60D24FFD-A8EF-4B83-88AF-392CAD910E56}" presName="Name0" presStyleCnt="0">
        <dgm:presLayoutVars>
          <dgm:chMax val="7"/>
          <dgm:chPref val="7"/>
          <dgm:dir/>
        </dgm:presLayoutVars>
      </dgm:prSet>
      <dgm:spPr/>
    </dgm:pt>
    <dgm:pt modelId="{790A2D4A-D289-4162-B513-F56DB0A304F9}" type="pres">
      <dgm:prSet presAssocID="{F48E08BF-07AD-4FA8-B877-71E1731613B3}" presName="parTx1" presStyleLbl="node1" presStyleIdx="0" presStyleCnt="1" custScaleX="102808" custScaleY="129738" custLinFactNeighborX="-10565" custLinFactNeighborY="78110"/>
      <dgm:spPr/>
    </dgm:pt>
    <dgm:pt modelId="{F8DB27F8-01F7-4B2C-B9C5-E0EBEE59AE39}" type="pres">
      <dgm:prSet presAssocID="{933A401D-0621-456B-B764-730622CE4EA6}" presName="picture1" presStyleCnt="0"/>
      <dgm:spPr/>
    </dgm:pt>
    <dgm:pt modelId="{6AF39DCF-277E-4BA8-8168-9DBA439A8D2F}" type="pres">
      <dgm:prSet presAssocID="{933A401D-0621-456B-B764-730622CE4EA6}" presName="imageRepeatNode" presStyleLbl="fgImgPlace1" presStyleIdx="0" presStyleCnt="1" custScaleX="117244" custScaleY="119351"/>
      <dgm:spPr/>
    </dgm:pt>
  </dgm:ptLst>
  <dgm:cxnLst>
    <dgm:cxn modelId="{4BB5793E-F82D-4323-B051-B6AEFF457B3B}" type="presOf" srcId="{F48E08BF-07AD-4FA8-B877-71E1731613B3}" destId="{790A2D4A-D289-4162-B513-F56DB0A304F9}" srcOrd="0" destOrd="0" presId="urn:microsoft.com/office/officeart/2008/layout/AscendingPictureAccentProcess"/>
    <dgm:cxn modelId="{1AEBF586-16ED-4BFC-B794-DD458FDAE05D}" type="presOf" srcId="{60D24FFD-A8EF-4B83-88AF-392CAD910E56}" destId="{3CA4F813-5EB7-40BD-B871-E004017799F5}" srcOrd="0" destOrd="0" presId="urn:microsoft.com/office/officeart/2008/layout/AscendingPictureAccentProcess"/>
    <dgm:cxn modelId="{5CA670C6-9B6F-49E9-A273-351586E998D6}" srcId="{60D24FFD-A8EF-4B83-88AF-392CAD910E56}" destId="{F48E08BF-07AD-4FA8-B877-71E1731613B3}" srcOrd="0" destOrd="0" parTransId="{67A3A436-C4AE-4DC3-83DB-7C4F909087F5}" sibTransId="{933A401D-0621-456B-B764-730622CE4EA6}"/>
    <dgm:cxn modelId="{7AA9DBEA-9A73-4196-A35F-BBAE51DF6958}" type="presOf" srcId="{933A401D-0621-456B-B764-730622CE4EA6}" destId="{6AF39DCF-277E-4BA8-8168-9DBA439A8D2F}" srcOrd="0" destOrd="0" presId="urn:microsoft.com/office/officeart/2008/layout/AscendingPictureAccentProcess"/>
    <dgm:cxn modelId="{F5564B22-F81D-440C-812E-02C4558FF764}" type="presParOf" srcId="{3CA4F813-5EB7-40BD-B871-E004017799F5}" destId="{790A2D4A-D289-4162-B513-F56DB0A304F9}" srcOrd="0" destOrd="0" presId="urn:microsoft.com/office/officeart/2008/layout/AscendingPictureAccentProcess"/>
    <dgm:cxn modelId="{8B36BB38-A059-4AF3-ACAC-888F9DED92B7}" type="presParOf" srcId="{3CA4F813-5EB7-40BD-B871-E004017799F5}" destId="{F8DB27F8-01F7-4B2C-B9C5-E0EBEE59AE39}" srcOrd="1" destOrd="0" presId="urn:microsoft.com/office/officeart/2008/layout/AscendingPictureAccentProcess"/>
    <dgm:cxn modelId="{59B79740-83AD-4418-8711-DA89463A164F}" type="presParOf" srcId="{F8DB27F8-01F7-4B2C-B9C5-E0EBEE59AE39}" destId="{6AF39DCF-277E-4BA8-8168-9DBA439A8D2F}"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E6812D-97E8-45B1-A0B8-2D1ACD4382D7}" type="doc">
      <dgm:prSet loTypeId="urn:microsoft.com/office/officeart/2008/layout/BendingPictureCaptionList" loCatId="picture" qsTypeId="urn:microsoft.com/office/officeart/2005/8/quickstyle/simple4" qsCatId="simple" csTypeId="urn:microsoft.com/office/officeart/2005/8/colors/colorful5" csCatId="colorful" phldr="1"/>
      <dgm:spPr/>
    </dgm:pt>
    <dgm:pt modelId="{CFD27310-6BBC-4918-8338-B71B116B521C}">
      <dgm:prSet phldrT="[Text]"/>
      <dgm:spPr>
        <a:solidFill>
          <a:srgbClr val="2DB52D"/>
        </a:solidFill>
        <a:effectLst>
          <a:softEdge rad="31750"/>
        </a:effectLst>
        <a:scene3d>
          <a:camera prst="orthographicFront"/>
          <a:lightRig rig="threePt" dir="t"/>
        </a:scene3d>
        <a:sp3d>
          <a:bevelT w="114300" h="31750"/>
          <a:bevelB w="88900" h="88900"/>
        </a:sp3d>
      </dgm:spPr>
      <dgm:t>
        <a:bodyPr/>
        <a:lstStyle/>
        <a:p>
          <a:r>
            <a:rPr lang="en-GB" dirty="0"/>
            <a:t>Create  Careers Mapping and Pathways document</a:t>
          </a:r>
        </a:p>
      </dgm:t>
    </dgm:pt>
    <dgm:pt modelId="{265DEB1E-3736-4770-B169-F8F79D3DCAFA}" type="parTrans" cxnId="{1A9E5D81-16D7-463F-85DE-4F9870E43202}">
      <dgm:prSet/>
      <dgm:spPr/>
      <dgm:t>
        <a:bodyPr/>
        <a:lstStyle/>
        <a:p>
          <a:endParaRPr lang="en-GB"/>
        </a:p>
      </dgm:t>
    </dgm:pt>
    <dgm:pt modelId="{444C4111-7673-48FB-8AC4-7AEB4E07C157}" type="sibTrans" cxnId="{1A9E5D81-16D7-463F-85DE-4F9870E43202}">
      <dgm:prSet/>
      <dgm:spPr/>
      <dgm:t>
        <a:bodyPr/>
        <a:lstStyle/>
        <a:p>
          <a:endParaRPr lang="en-GB"/>
        </a:p>
      </dgm:t>
    </dgm:pt>
    <dgm:pt modelId="{95014D0C-1E66-4F56-B4ED-BA004C79591A}" type="pres">
      <dgm:prSet presAssocID="{3FE6812D-97E8-45B1-A0B8-2D1ACD4382D7}" presName="Name0" presStyleCnt="0">
        <dgm:presLayoutVars>
          <dgm:dir/>
          <dgm:resizeHandles val="exact"/>
        </dgm:presLayoutVars>
      </dgm:prSet>
      <dgm:spPr/>
    </dgm:pt>
    <dgm:pt modelId="{6A3EF472-3E05-4757-B9F7-B8E927D4E1DC}" type="pres">
      <dgm:prSet presAssocID="{CFD27310-6BBC-4918-8338-B71B116B521C}" presName="composite" presStyleCnt="0"/>
      <dgm:spPr/>
    </dgm:pt>
    <dgm:pt modelId="{C659653A-33B9-4BDC-AD0E-4CC154F3920A}" type="pres">
      <dgm:prSet presAssocID="{CFD27310-6BBC-4918-8338-B71B116B521C}" presName="rect1" presStyleLbl="bgImgPlace1" presStyleIdx="0" presStyleCnt="1" custAng="0" custLinFactNeighborY="-5118"/>
      <dgm:spPr>
        <a:prstGeom prst="round2Diag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effectLst>
          <a:softEdge rad="31750"/>
        </a:effectLst>
      </dgm:spPr>
    </dgm:pt>
    <dgm:pt modelId="{861F5E18-7379-450D-B75F-F983425E2E73}" type="pres">
      <dgm:prSet presAssocID="{CFD27310-6BBC-4918-8338-B71B116B521C}" presName="wedgeRectCallout1" presStyleLbl="node1" presStyleIdx="0" presStyleCnt="1" custLinFactNeighborX="-3447" custLinFactNeighborY="9224">
        <dgm:presLayoutVars>
          <dgm:bulletEnabled val="1"/>
        </dgm:presLayoutVars>
      </dgm:prSet>
      <dgm:spPr/>
    </dgm:pt>
  </dgm:ptLst>
  <dgm:cxnLst>
    <dgm:cxn modelId="{1A9E5D81-16D7-463F-85DE-4F9870E43202}" srcId="{3FE6812D-97E8-45B1-A0B8-2D1ACD4382D7}" destId="{CFD27310-6BBC-4918-8338-B71B116B521C}" srcOrd="0" destOrd="0" parTransId="{265DEB1E-3736-4770-B169-F8F79D3DCAFA}" sibTransId="{444C4111-7673-48FB-8AC4-7AEB4E07C157}"/>
    <dgm:cxn modelId="{2832A59A-0A12-49E8-8B2E-7FB592E501F1}" type="presOf" srcId="{3FE6812D-97E8-45B1-A0B8-2D1ACD4382D7}" destId="{95014D0C-1E66-4F56-B4ED-BA004C79591A}" srcOrd="0" destOrd="0" presId="urn:microsoft.com/office/officeart/2008/layout/BendingPictureCaptionList"/>
    <dgm:cxn modelId="{DE7DB8A2-A65E-472D-A3A9-A84CD4F70D9A}" type="presOf" srcId="{CFD27310-6BBC-4918-8338-B71B116B521C}" destId="{861F5E18-7379-450D-B75F-F983425E2E73}" srcOrd="0" destOrd="0" presId="urn:microsoft.com/office/officeart/2008/layout/BendingPictureCaptionList"/>
    <dgm:cxn modelId="{B891D566-3654-4BEA-92E3-64EE7A2C9012}" type="presParOf" srcId="{95014D0C-1E66-4F56-B4ED-BA004C79591A}" destId="{6A3EF472-3E05-4757-B9F7-B8E927D4E1DC}" srcOrd="0" destOrd="0" presId="urn:microsoft.com/office/officeart/2008/layout/BendingPictureCaptionList"/>
    <dgm:cxn modelId="{0CC7904A-29E7-4CC6-9C75-7BC05ACEFF3F}" type="presParOf" srcId="{6A3EF472-3E05-4757-B9F7-B8E927D4E1DC}" destId="{C659653A-33B9-4BDC-AD0E-4CC154F3920A}" srcOrd="0" destOrd="0" presId="urn:microsoft.com/office/officeart/2008/layout/BendingPictureCaptionList"/>
    <dgm:cxn modelId="{0F45AB62-171D-4260-B193-BDE7191C1179}" type="presParOf" srcId="{6A3EF472-3E05-4757-B9F7-B8E927D4E1DC}" destId="{861F5E18-7379-450D-B75F-F983425E2E73}" srcOrd="1" destOrd="0" presId="urn:microsoft.com/office/officeart/2008/layout/BendingPictureCaptionList"/>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321C69-190B-4BD5-9DB5-B681F35966D9}" type="doc">
      <dgm:prSet loTypeId="urn:microsoft.com/office/officeart/2008/layout/HexagonCluster" loCatId="picture" qsTypeId="urn:microsoft.com/office/officeart/2005/8/quickstyle/simple1" qsCatId="simple" csTypeId="urn:microsoft.com/office/officeart/2005/8/colors/colorful5" csCatId="colorful" phldr="1"/>
      <dgm:spPr/>
    </dgm:pt>
    <dgm:pt modelId="{3E705DEC-55A0-4EC7-B858-B45D9CF1DF6A}">
      <dgm:prSet phldrT="[Text]"/>
      <dgm:spPr>
        <a:solidFill>
          <a:srgbClr val="00B895"/>
        </a:solidFill>
        <a:scene3d>
          <a:camera prst="orthographicFront"/>
          <a:lightRig rig="threePt" dir="t"/>
        </a:scene3d>
        <a:sp3d extrusionH="6350" contourW="12700">
          <a:bevelT w="69850"/>
          <a:bevelB w="69850"/>
          <a:contourClr>
            <a:schemeClr val="tx1">
              <a:lumMod val="50000"/>
              <a:lumOff val="50000"/>
            </a:schemeClr>
          </a:contourClr>
        </a:sp3d>
      </dgm:spPr>
      <dgm:t>
        <a:bodyPr/>
        <a:lstStyle/>
        <a:p>
          <a:r>
            <a:rPr lang="en-GB" dirty="0"/>
            <a:t>Collaborate as Education Sector and Share Levy?</a:t>
          </a:r>
        </a:p>
      </dgm:t>
    </dgm:pt>
    <dgm:pt modelId="{1761560E-7E9B-4B2A-BCA4-D4CACC1F3ED4}" type="parTrans" cxnId="{6921BB41-DA7C-4B7C-B698-B783C72B3CEF}">
      <dgm:prSet/>
      <dgm:spPr/>
      <dgm:t>
        <a:bodyPr/>
        <a:lstStyle/>
        <a:p>
          <a:endParaRPr lang="en-GB"/>
        </a:p>
      </dgm:t>
    </dgm:pt>
    <dgm:pt modelId="{83E5DB0C-2190-44CE-970F-FFC762129A8F}" type="sibTrans" cxnId="{6921BB41-DA7C-4B7C-B698-B783C72B3CE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GB"/>
        </a:p>
      </dgm:t>
      <dgm:extLst>
        <a:ext uri="{E40237B7-FDA0-4F09-8148-C483321AD2D9}">
          <dgm14:cNvPr xmlns:dgm14="http://schemas.microsoft.com/office/drawing/2010/diagram" id="0" name="" descr="Image result for collaboration">
            <a:extLst>
              <a:ext uri="{FF2B5EF4-FFF2-40B4-BE49-F238E27FC236}">
                <a16:creationId xmlns:a16="http://schemas.microsoft.com/office/drawing/2014/main" id="{32A311E7-96E3-4DFC-B1CB-86F23265EBDB}"/>
              </a:ext>
            </a:extLst>
          </dgm14:cNvPr>
        </a:ext>
      </dgm:extLst>
    </dgm:pt>
    <dgm:pt modelId="{70003230-57DC-4F17-B0B0-1AAC85396333}" type="pres">
      <dgm:prSet presAssocID="{4A321C69-190B-4BD5-9DB5-B681F35966D9}" presName="Name0" presStyleCnt="0">
        <dgm:presLayoutVars>
          <dgm:chMax val="21"/>
          <dgm:chPref val="21"/>
        </dgm:presLayoutVars>
      </dgm:prSet>
      <dgm:spPr/>
    </dgm:pt>
    <dgm:pt modelId="{3B554FBD-FC13-4EAC-805E-42E7F6B32C08}" type="pres">
      <dgm:prSet presAssocID="{3E705DEC-55A0-4EC7-B858-B45D9CF1DF6A}" presName="text1" presStyleCnt="0"/>
      <dgm:spPr/>
    </dgm:pt>
    <dgm:pt modelId="{196CDD80-B3C3-4086-9C5F-A88127635E69}" type="pres">
      <dgm:prSet presAssocID="{3E705DEC-55A0-4EC7-B858-B45D9CF1DF6A}" presName="textRepeatNode" presStyleLbl="alignNode1" presStyleIdx="0" presStyleCnt="1" custScaleX="107400" custScaleY="97744" custLinFactNeighborX="27605" custLinFactNeighborY="-53147">
        <dgm:presLayoutVars>
          <dgm:chMax val="0"/>
          <dgm:chPref val="0"/>
          <dgm:bulletEnabled val="1"/>
        </dgm:presLayoutVars>
      </dgm:prSet>
      <dgm:spPr/>
    </dgm:pt>
    <dgm:pt modelId="{790E26E3-2A12-4830-923D-66D5648B1EA6}" type="pres">
      <dgm:prSet presAssocID="{3E705DEC-55A0-4EC7-B858-B45D9CF1DF6A}" presName="textaccent1" presStyleCnt="0"/>
      <dgm:spPr/>
    </dgm:pt>
    <dgm:pt modelId="{C5BAC7A9-31A6-4D41-89BA-04E1D6BA3C91}" type="pres">
      <dgm:prSet presAssocID="{3E705DEC-55A0-4EC7-B858-B45D9CF1DF6A}" presName="accentRepeatNode" presStyleLbl="solidAlignAcc1" presStyleIdx="0" presStyleCnt="2"/>
      <dgm:spPr/>
    </dgm:pt>
    <dgm:pt modelId="{658E48CA-0AB5-496A-B7C8-0C42603A8532}" type="pres">
      <dgm:prSet presAssocID="{83E5DB0C-2190-44CE-970F-FFC762129A8F}" presName="image1" presStyleCnt="0"/>
      <dgm:spPr/>
    </dgm:pt>
    <dgm:pt modelId="{6A12015B-E113-44FB-A8B3-006E157E616E}" type="pres">
      <dgm:prSet presAssocID="{83E5DB0C-2190-44CE-970F-FFC762129A8F}" presName="imageRepeatNode" presStyleLbl="alignAcc1" presStyleIdx="0" presStyleCnt="1" custScaleX="124267" custScaleY="117333" custLinFactNeighborX="-1310" custLinFactNeighborY="27403"/>
      <dgm:spPr/>
    </dgm:pt>
    <dgm:pt modelId="{C327B508-6BD1-4BF0-82F5-1C09BC6D0CDD}" type="pres">
      <dgm:prSet presAssocID="{83E5DB0C-2190-44CE-970F-FFC762129A8F}" presName="imageaccent1" presStyleCnt="0"/>
      <dgm:spPr/>
    </dgm:pt>
    <dgm:pt modelId="{C96179AB-DAA9-4756-90C4-73F1045F3AEE}" type="pres">
      <dgm:prSet presAssocID="{83E5DB0C-2190-44CE-970F-FFC762129A8F}" presName="accentRepeatNode" presStyleLbl="solidAlignAcc1" presStyleIdx="1" presStyleCnt="2" custScaleX="308620" custScaleY="323630" custLinFactX="198112" custLinFactY="100000" custLinFactNeighborX="200000" custLinFactNeighborY="163110"/>
      <dgm:spPr>
        <a:blipFill rotWithShape="0">
          <a:blip xmlns:r="http://schemas.openxmlformats.org/officeDocument/2006/relationships" r:embed="rId2">
            <a:extLst>
              <a:ext uri="{837473B0-CC2E-450A-ABE3-18F120FF3D39}">
                <a1611:picAttrSrcUrl xmlns:a1611="http://schemas.microsoft.com/office/drawing/2016/11/main" r:id="rId3"/>
              </a:ext>
            </a:extLst>
          </a:blip>
          <a:stretch>
            <a:fillRect/>
          </a:stretch>
        </a:blipFill>
      </dgm:spPr>
    </dgm:pt>
  </dgm:ptLst>
  <dgm:cxnLst>
    <dgm:cxn modelId="{8F2A2213-27CE-4754-96BD-FEA3DE854A0E}" type="presOf" srcId="{83E5DB0C-2190-44CE-970F-FFC762129A8F}" destId="{6A12015B-E113-44FB-A8B3-006E157E616E}" srcOrd="0" destOrd="0" presId="urn:microsoft.com/office/officeart/2008/layout/HexagonCluster"/>
    <dgm:cxn modelId="{6921BB41-DA7C-4B7C-B698-B783C72B3CEF}" srcId="{4A321C69-190B-4BD5-9DB5-B681F35966D9}" destId="{3E705DEC-55A0-4EC7-B858-B45D9CF1DF6A}" srcOrd="0" destOrd="0" parTransId="{1761560E-7E9B-4B2A-BCA4-D4CACC1F3ED4}" sibTransId="{83E5DB0C-2190-44CE-970F-FFC762129A8F}"/>
    <dgm:cxn modelId="{BE467547-2483-46D0-95B4-34D2A71843EF}" type="presOf" srcId="{3E705DEC-55A0-4EC7-B858-B45D9CF1DF6A}" destId="{196CDD80-B3C3-4086-9C5F-A88127635E69}" srcOrd="0" destOrd="0" presId="urn:microsoft.com/office/officeart/2008/layout/HexagonCluster"/>
    <dgm:cxn modelId="{CCC6CB6D-A44E-4ED2-98C8-9086E546CF71}" type="presOf" srcId="{4A321C69-190B-4BD5-9DB5-B681F35966D9}" destId="{70003230-57DC-4F17-B0B0-1AAC85396333}" srcOrd="0" destOrd="0" presId="urn:microsoft.com/office/officeart/2008/layout/HexagonCluster"/>
    <dgm:cxn modelId="{85B2D06A-4EC6-4D8C-993A-96C332DE079B}" type="presParOf" srcId="{70003230-57DC-4F17-B0B0-1AAC85396333}" destId="{3B554FBD-FC13-4EAC-805E-42E7F6B32C08}" srcOrd="0" destOrd="0" presId="urn:microsoft.com/office/officeart/2008/layout/HexagonCluster"/>
    <dgm:cxn modelId="{7D014BA5-A11E-4F84-8A3B-9EF206F6D5EE}" type="presParOf" srcId="{3B554FBD-FC13-4EAC-805E-42E7F6B32C08}" destId="{196CDD80-B3C3-4086-9C5F-A88127635E69}" srcOrd="0" destOrd="0" presId="urn:microsoft.com/office/officeart/2008/layout/HexagonCluster"/>
    <dgm:cxn modelId="{EB038E3E-78D0-4997-9702-1ED639F765EC}" type="presParOf" srcId="{70003230-57DC-4F17-B0B0-1AAC85396333}" destId="{790E26E3-2A12-4830-923D-66D5648B1EA6}" srcOrd="1" destOrd="0" presId="urn:microsoft.com/office/officeart/2008/layout/HexagonCluster"/>
    <dgm:cxn modelId="{1097C57A-6722-4099-8469-5D088361BF3A}" type="presParOf" srcId="{790E26E3-2A12-4830-923D-66D5648B1EA6}" destId="{C5BAC7A9-31A6-4D41-89BA-04E1D6BA3C91}" srcOrd="0" destOrd="0" presId="urn:microsoft.com/office/officeart/2008/layout/HexagonCluster"/>
    <dgm:cxn modelId="{673FC89F-B93E-4585-A615-16DBDCECC4BE}" type="presParOf" srcId="{70003230-57DC-4F17-B0B0-1AAC85396333}" destId="{658E48CA-0AB5-496A-B7C8-0C42603A8532}" srcOrd="2" destOrd="0" presId="urn:microsoft.com/office/officeart/2008/layout/HexagonCluster"/>
    <dgm:cxn modelId="{8CAE858C-6C6E-4AF2-8348-A4DCB7535615}" type="presParOf" srcId="{658E48CA-0AB5-496A-B7C8-0C42603A8532}" destId="{6A12015B-E113-44FB-A8B3-006E157E616E}" srcOrd="0" destOrd="0" presId="urn:microsoft.com/office/officeart/2008/layout/HexagonCluster"/>
    <dgm:cxn modelId="{4353F29C-E8A9-4701-8D13-68334FFD9DC3}" type="presParOf" srcId="{70003230-57DC-4F17-B0B0-1AAC85396333}" destId="{C327B508-6BD1-4BF0-82F5-1C09BC6D0CDD}" srcOrd="3" destOrd="0" presId="urn:microsoft.com/office/officeart/2008/layout/HexagonCluster"/>
    <dgm:cxn modelId="{8364FF01-F7ED-486F-8CF2-6383DD2A41FB}" type="presParOf" srcId="{C327B508-6BD1-4BF0-82F5-1C09BC6D0CDD}" destId="{C96179AB-DAA9-4756-90C4-73F1045F3AEE}" srcOrd="0" destOrd="0" presId="urn:microsoft.com/office/officeart/2008/layout/HexagonCluster"/>
  </dgm:cxnLst>
  <dgm:bg>
    <a:solidFill>
      <a:srgbClr val="00B895">
        <a:alpha val="0"/>
      </a:srgbClr>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1978076" y="824136"/>
          <a:ext cx="423306" cy="91440"/>
        </a:xfrm>
        <a:custGeom>
          <a:avLst/>
          <a:gdLst/>
          <a:ahLst/>
          <a:cxnLst/>
          <a:rect l="0" t="0" r="0" b="0"/>
          <a:pathLst>
            <a:path>
              <a:moveTo>
                <a:pt x="0" y="45720"/>
              </a:moveTo>
              <a:lnTo>
                <a:pt x="379353" y="45720"/>
              </a:lnTo>
            </a:path>
          </a:pathLst>
        </a:custGeom>
        <a:noFill/>
        <a:ln w="9525" cap="rnd" cmpd="sng" algn="ctr">
          <a:solidFill>
            <a:srgbClr val="8AB833">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hueOff val="0"/>
                <a:satOff val="0"/>
                <a:lumOff val="0"/>
                <a:alphaOff val="0"/>
              </a:sysClr>
            </a:solidFill>
            <a:latin typeface="Century Gothic" panose="020B0502020202020204"/>
            <a:ea typeface="+mn-ea"/>
            <a:cs typeface="+mn-cs"/>
          </a:endParaRPr>
        </a:p>
      </dsp:txBody>
      <dsp:txXfrm>
        <a:off x="2178382" y="867585"/>
        <a:ext cx="22695" cy="4543"/>
      </dsp:txXfrm>
    </dsp:sp>
    <dsp:sp modelId="{591CA60E-213E-7B4B-B9DE-D89D137D3DA9}">
      <dsp:nvSpPr>
        <dsp:cNvPr id="0" name=""/>
        <dsp:cNvSpPr/>
      </dsp:nvSpPr>
      <dsp:spPr>
        <a:xfrm>
          <a:off x="6368" y="277804"/>
          <a:ext cx="1973508" cy="1184105"/>
        </a:xfrm>
        <a:prstGeom prst="rect">
          <a:avLst/>
        </a:prstGeom>
        <a:solidFill>
          <a:srgbClr val="8AB833">
            <a:hueOff val="0"/>
            <a:satOff val="0"/>
            <a:lumOff val="0"/>
            <a:alphaOff val="0"/>
          </a:srgbClr>
        </a:solidFill>
        <a:ln>
          <a:solidFill>
            <a:schemeClr val="accent6">
              <a:lumMod val="40000"/>
              <a:lumOff val="60000"/>
            </a:schemeClr>
          </a:solid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Teaching Assistant</a:t>
          </a:r>
        </a:p>
      </dsp:txBody>
      <dsp:txXfrm>
        <a:off x="6368" y="277804"/>
        <a:ext cx="1973508" cy="1184105"/>
      </dsp:txXfrm>
    </dsp:sp>
    <dsp:sp modelId="{DD741774-D280-DD46-9C9B-33FE253D22FC}">
      <dsp:nvSpPr>
        <dsp:cNvPr id="0" name=""/>
        <dsp:cNvSpPr/>
      </dsp:nvSpPr>
      <dsp:spPr>
        <a:xfrm>
          <a:off x="4405492" y="824136"/>
          <a:ext cx="423306" cy="91440"/>
        </a:xfrm>
        <a:custGeom>
          <a:avLst/>
          <a:gdLst/>
          <a:ahLst/>
          <a:cxnLst/>
          <a:rect l="0" t="0" r="0" b="0"/>
          <a:pathLst>
            <a:path>
              <a:moveTo>
                <a:pt x="0" y="45720"/>
              </a:moveTo>
              <a:lnTo>
                <a:pt x="379353" y="45720"/>
              </a:lnTo>
            </a:path>
          </a:pathLst>
        </a:custGeom>
        <a:noFill/>
        <a:ln w="9525" cap="rnd" cmpd="sng" algn="ctr">
          <a:solidFill>
            <a:srgbClr val="C0CF3A">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hueOff val="0"/>
                <a:satOff val="0"/>
                <a:lumOff val="0"/>
                <a:alphaOff val="0"/>
              </a:sysClr>
            </a:solidFill>
            <a:latin typeface="Century Gothic" panose="020B0502020202020204"/>
            <a:ea typeface="+mn-ea"/>
            <a:cs typeface="+mn-cs"/>
          </a:endParaRPr>
        </a:p>
      </dsp:txBody>
      <dsp:txXfrm>
        <a:off x="4605797" y="867585"/>
        <a:ext cx="22695" cy="4543"/>
      </dsp:txXfrm>
    </dsp:sp>
    <dsp:sp modelId="{1FC37317-8B75-7A4E-B46A-6C6A45F69C67}">
      <dsp:nvSpPr>
        <dsp:cNvPr id="0" name=""/>
        <dsp:cNvSpPr/>
      </dsp:nvSpPr>
      <dsp:spPr>
        <a:xfrm>
          <a:off x="2433783" y="277804"/>
          <a:ext cx="1973508" cy="1184105"/>
        </a:xfrm>
        <a:prstGeom prst="rect">
          <a:avLst/>
        </a:prstGeom>
        <a:solidFill>
          <a:srgbClr val="C0CF3A">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PE Sports</a:t>
          </a:r>
        </a:p>
      </dsp:txBody>
      <dsp:txXfrm>
        <a:off x="2433783" y="277804"/>
        <a:ext cx="1973508" cy="1184105"/>
      </dsp:txXfrm>
    </dsp:sp>
    <dsp:sp modelId="{63AED5AC-6A4E-294A-8C0F-D72D7D241108}">
      <dsp:nvSpPr>
        <dsp:cNvPr id="0" name=""/>
        <dsp:cNvSpPr/>
      </dsp:nvSpPr>
      <dsp:spPr>
        <a:xfrm>
          <a:off x="6832907" y="824136"/>
          <a:ext cx="423306" cy="91440"/>
        </a:xfrm>
        <a:custGeom>
          <a:avLst/>
          <a:gdLst/>
          <a:ahLst/>
          <a:cxnLst/>
          <a:rect l="0" t="0" r="0" b="0"/>
          <a:pathLst>
            <a:path>
              <a:moveTo>
                <a:pt x="0" y="45720"/>
              </a:moveTo>
              <a:lnTo>
                <a:pt x="379353" y="45720"/>
              </a:lnTo>
            </a:path>
          </a:pathLst>
        </a:custGeom>
        <a:noFill/>
        <a:ln w="9525" cap="rnd" cmpd="sng" algn="ctr">
          <a:solidFill>
            <a:srgbClr val="029676">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hueOff val="0"/>
                <a:satOff val="0"/>
                <a:lumOff val="0"/>
                <a:alphaOff val="0"/>
              </a:sysClr>
            </a:solidFill>
            <a:latin typeface="Century Gothic" panose="020B0502020202020204"/>
            <a:ea typeface="+mn-ea"/>
            <a:cs typeface="+mn-cs"/>
          </a:endParaRPr>
        </a:p>
      </dsp:txBody>
      <dsp:txXfrm>
        <a:off x="7033213" y="867585"/>
        <a:ext cx="22695" cy="4543"/>
      </dsp:txXfrm>
    </dsp:sp>
    <dsp:sp modelId="{F14BE627-E883-874F-A626-EC388DCE8D9B}">
      <dsp:nvSpPr>
        <dsp:cNvPr id="0" name=""/>
        <dsp:cNvSpPr/>
      </dsp:nvSpPr>
      <dsp:spPr>
        <a:xfrm>
          <a:off x="4861198" y="277804"/>
          <a:ext cx="1973508" cy="1184105"/>
        </a:xfrm>
        <a:prstGeom prst="rect">
          <a:avLst/>
        </a:prstGeom>
        <a:solidFill>
          <a:srgbClr val="029676">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Finance/ Accounts</a:t>
          </a:r>
        </a:p>
      </dsp:txBody>
      <dsp:txXfrm>
        <a:off x="4861198" y="277804"/>
        <a:ext cx="1973508" cy="1184105"/>
      </dsp:txXfrm>
    </dsp:sp>
    <dsp:sp modelId="{62B29600-14F4-439E-9710-CE583480884A}">
      <dsp:nvSpPr>
        <dsp:cNvPr id="0" name=""/>
        <dsp:cNvSpPr/>
      </dsp:nvSpPr>
      <dsp:spPr>
        <a:xfrm>
          <a:off x="993122" y="1460109"/>
          <a:ext cx="7282246" cy="423306"/>
        </a:xfrm>
        <a:custGeom>
          <a:avLst/>
          <a:gdLst/>
          <a:ahLst/>
          <a:cxnLst/>
          <a:rect l="0" t="0" r="0" b="0"/>
          <a:pathLst>
            <a:path>
              <a:moveTo>
                <a:pt x="6577074" y="0"/>
              </a:moveTo>
              <a:lnTo>
                <a:pt x="6577074" y="206776"/>
              </a:lnTo>
              <a:lnTo>
                <a:pt x="0" y="206776"/>
              </a:lnTo>
              <a:lnTo>
                <a:pt x="0" y="379353"/>
              </a:lnTo>
            </a:path>
          </a:pathLst>
        </a:custGeom>
        <a:noFill/>
        <a:ln w="9525" cap="rnd" cmpd="sng" algn="ctr">
          <a:solidFill>
            <a:srgbClr val="4AB5C4">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ysClr val="window" lastClr="FFFFFF">
                <a:hueOff val="0"/>
                <a:satOff val="0"/>
                <a:lumOff val="0"/>
                <a:alphaOff val="0"/>
              </a:sysClr>
            </a:solidFill>
            <a:latin typeface="Century Gothic" panose="020B0502020202020204"/>
            <a:ea typeface="+mn-ea"/>
            <a:cs typeface="+mn-cs"/>
          </a:endParaRPr>
        </a:p>
      </dsp:txBody>
      <dsp:txXfrm>
        <a:off x="4451836" y="1669491"/>
        <a:ext cx="364818" cy="4543"/>
      </dsp:txXfrm>
    </dsp:sp>
    <dsp:sp modelId="{D42A6699-F599-8045-897A-5A654DF673C0}">
      <dsp:nvSpPr>
        <dsp:cNvPr id="0" name=""/>
        <dsp:cNvSpPr/>
      </dsp:nvSpPr>
      <dsp:spPr>
        <a:xfrm>
          <a:off x="7288614" y="277804"/>
          <a:ext cx="1973508" cy="1184105"/>
        </a:xfrm>
        <a:prstGeom prst="rect">
          <a:avLst/>
        </a:prstGeom>
        <a:solidFill>
          <a:srgbClr val="4AB5C4">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Catering</a:t>
          </a:r>
        </a:p>
      </dsp:txBody>
      <dsp:txXfrm>
        <a:off x="7288614" y="277804"/>
        <a:ext cx="1973508" cy="1184105"/>
      </dsp:txXfrm>
    </dsp:sp>
    <dsp:sp modelId="{D6588E80-D91B-444D-A097-2527FA976C0F}">
      <dsp:nvSpPr>
        <dsp:cNvPr id="0" name=""/>
        <dsp:cNvSpPr/>
      </dsp:nvSpPr>
      <dsp:spPr>
        <a:xfrm>
          <a:off x="1978076" y="2462149"/>
          <a:ext cx="423306" cy="91440"/>
        </a:xfrm>
        <a:custGeom>
          <a:avLst/>
          <a:gdLst/>
          <a:ahLst/>
          <a:cxnLst/>
          <a:rect l="0" t="0" r="0" b="0"/>
          <a:pathLst>
            <a:path>
              <a:moveTo>
                <a:pt x="0" y="45720"/>
              </a:moveTo>
              <a:lnTo>
                <a:pt x="379353" y="45720"/>
              </a:lnTo>
            </a:path>
          </a:pathLst>
        </a:custGeom>
        <a:noFill/>
        <a:ln w="9525" cap="rnd" cmpd="sng" algn="ctr">
          <a:solidFill>
            <a:srgbClr val="0989B1">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2178382" y="2505597"/>
        <a:ext cx="22695" cy="4543"/>
      </dsp:txXfrm>
    </dsp:sp>
    <dsp:sp modelId="{3E6A5B9F-E6D3-4626-82C8-BC5AD56F20A8}">
      <dsp:nvSpPr>
        <dsp:cNvPr id="0" name=""/>
        <dsp:cNvSpPr/>
      </dsp:nvSpPr>
      <dsp:spPr>
        <a:xfrm>
          <a:off x="6368" y="1915816"/>
          <a:ext cx="1973508" cy="1184105"/>
        </a:xfrm>
        <a:prstGeom prst="rect">
          <a:avLst/>
        </a:prstGeom>
        <a:solidFill>
          <a:srgbClr val="0989B1">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IT/Digital</a:t>
          </a:r>
        </a:p>
      </dsp:txBody>
      <dsp:txXfrm>
        <a:off x="6368" y="1915816"/>
        <a:ext cx="1973508" cy="1184105"/>
      </dsp:txXfrm>
    </dsp:sp>
    <dsp:sp modelId="{A7BAC2DD-D14B-4A58-A18A-A09465BFE5C8}">
      <dsp:nvSpPr>
        <dsp:cNvPr id="0" name=""/>
        <dsp:cNvSpPr/>
      </dsp:nvSpPr>
      <dsp:spPr>
        <a:xfrm>
          <a:off x="4405492" y="2462149"/>
          <a:ext cx="423306" cy="91440"/>
        </a:xfrm>
        <a:custGeom>
          <a:avLst/>
          <a:gdLst/>
          <a:ahLst/>
          <a:cxnLst/>
          <a:rect l="0" t="0" r="0" b="0"/>
          <a:pathLst>
            <a:path>
              <a:moveTo>
                <a:pt x="0" y="45720"/>
              </a:moveTo>
              <a:lnTo>
                <a:pt x="379353" y="45720"/>
              </a:lnTo>
            </a:path>
          </a:pathLst>
        </a:custGeom>
        <a:noFill/>
        <a:ln w="9525" cap="rnd" cmpd="sng" algn="ctr">
          <a:solidFill>
            <a:srgbClr val="8AB833">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4605797" y="2505597"/>
        <a:ext cx="22695" cy="4543"/>
      </dsp:txXfrm>
    </dsp:sp>
    <dsp:sp modelId="{D03080A2-0CC9-4989-B035-8D1D95F689D1}">
      <dsp:nvSpPr>
        <dsp:cNvPr id="0" name=""/>
        <dsp:cNvSpPr/>
      </dsp:nvSpPr>
      <dsp:spPr>
        <a:xfrm>
          <a:off x="2433783" y="1915816"/>
          <a:ext cx="1973508" cy="1184105"/>
        </a:xfrm>
        <a:prstGeom prst="rect">
          <a:avLst/>
        </a:prstGeom>
        <a:solidFill>
          <a:srgbClr val="8AB833">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Childcare/ Early Years</a:t>
          </a:r>
        </a:p>
      </dsp:txBody>
      <dsp:txXfrm>
        <a:off x="2433783" y="1915816"/>
        <a:ext cx="1973508" cy="1184105"/>
      </dsp:txXfrm>
    </dsp:sp>
    <dsp:sp modelId="{71333027-7F1D-44FA-ADC4-02087A01C77D}">
      <dsp:nvSpPr>
        <dsp:cNvPr id="0" name=""/>
        <dsp:cNvSpPr/>
      </dsp:nvSpPr>
      <dsp:spPr>
        <a:xfrm>
          <a:off x="6832907" y="2462149"/>
          <a:ext cx="423306" cy="91440"/>
        </a:xfrm>
        <a:custGeom>
          <a:avLst/>
          <a:gdLst/>
          <a:ahLst/>
          <a:cxnLst/>
          <a:rect l="0" t="0" r="0" b="0"/>
          <a:pathLst>
            <a:path>
              <a:moveTo>
                <a:pt x="0" y="45720"/>
              </a:moveTo>
              <a:lnTo>
                <a:pt x="379353" y="45720"/>
              </a:lnTo>
            </a:path>
          </a:pathLst>
        </a:custGeom>
        <a:noFill/>
        <a:ln w="9525" cap="rnd" cmpd="sng" algn="ctr">
          <a:solidFill>
            <a:srgbClr val="C0CF3A">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7033213" y="2505597"/>
        <a:ext cx="22695" cy="4543"/>
      </dsp:txXfrm>
    </dsp:sp>
    <dsp:sp modelId="{5119F981-E0AF-465C-8935-568C944E9D8B}">
      <dsp:nvSpPr>
        <dsp:cNvPr id="0" name=""/>
        <dsp:cNvSpPr/>
      </dsp:nvSpPr>
      <dsp:spPr>
        <a:xfrm>
          <a:off x="4861198" y="1915816"/>
          <a:ext cx="1973508" cy="1184105"/>
        </a:xfrm>
        <a:prstGeom prst="rect">
          <a:avLst/>
        </a:prstGeom>
        <a:solidFill>
          <a:srgbClr val="C0CF3A">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Black" panose="020B0A04020102020204" pitchFamily="34" charset="0"/>
              <a:ea typeface="+mn-ea"/>
              <a:cs typeface="+mn-cs"/>
            </a:rPr>
            <a:t>Lab Technician</a:t>
          </a:r>
        </a:p>
      </dsp:txBody>
      <dsp:txXfrm>
        <a:off x="4861198" y="1915816"/>
        <a:ext cx="1973508" cy="1184105"/>
      </dsp:txXfrm>
    </dsp:sp>
    <dsp:sp modelId="{A32CEABC-4A12-4396-A075-62ABC42501FE}">
      <dsp:nvSpPr>
        <dsp:cNvPr id="0" name=""/>
        <dsp:cNvSpPr/>
      </dsp:nvSpPr>
      <dsp:spPr>
        <a:xfrm>
          <a:off x="993122" y="3098121"/>
          <a:ext cx="7282246" cy="423306"/>
        </a:xfrm>
        <a:custGeom>
          <a:avLst/>
          <a:gdLst/>
          <a:ahLst/>
          <a:cxnLst/>
          <a:rect l="0" t="0" r="0" b="0"/>
          <a:pathLst>
            <a:path>
              <a:moveTo>
                <a:pt x="6577074" y="0"/>
              </a:moveTo>
              <a:lnTo>
                <a:pt x="6577074" y="206776"/>
              </a:lnTo>
              <a:lnTo>
                <a:pt x="0" y="206776"/>
              </a:lnTo>
              <a:lnTo>
                <a:pt x="0" y="379353"/>
              </a:lnTo>
            </a:path>
          </a:pathLst>
        </a:custGeom>
        <a:noFill/>
        <a:ln w="9525" cap="rnd" cmpd="sng" algn="ctr">
          <a:solidFill>
            <a:srgbClr val="029676">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4451836" y="3307503"/>
        <a:ext cx="364818" cy="4543"/>
      </dsp:txXfrm>
    </dsp:sp>
    <dsp:sp modelId="{B35285B0-D576-414A-958A-81ED63A914F2}">
      <dsp:nvSpPr>
        <dsp:cNvPr id="0" name=""/>
        <dsp:cNvSpPr/>
      </dsp:nvSpPr>
      <dsp:spPr>
        <a:xfrm>
          <a:off x="7288614" y="1915816"/>
          <a:ext cx="1973508" cy="1184105"/>
        </a:xfrm>
        <a:prstGeom prst="rect">
          <a:avLst/>
        </a:prstGeom>
        <a:solidFill>
          <a:srgbClr val="029676">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Business Admin</a:t>
          </a:r>
        </a:p>
      </dsp:txBody>
      <dsp:txXfrm>
        <a:off x="7288614" y="1915816"/>
        <a:ext cx="1973508" cy="1184105"/>
      </dsp:txXfrm>
    </dsp:sp>
    <dsp:sp modelId="{1496805E-EF81-404D-99AA-56C2369307D7}">
      <dsp:nvSpPr>
        <dsp:cNvPr id="0" name=""/>
        <dsp:cNvSpPr/>
      </dsp:nvSpPr>
      <dsp:spPr>
        <a:xfrm>
          <a:off x="1978076" y="4100161"/>
          <a:ext cx="423306" cy="91440"/>
        </a:xfrm>
        <a:custGeom>
          <a:avLst/>
          <a:gdLst/>
          <a:ahLst/>
          <a:cxnLst/>
          <a:rect l="0" t="0" r="0" b="0"/>
          <a:pathLst>
            <a:path>
              <a:moveTo>
                <a:pt x="0" y="45720"/>
              </a:moveTo>
              <a:lnTo>
                <a:pt x="379353" y="45720"/>
              </a:lnTo>
            </a:path>
          </a:pathLst>
        </a:custGeom>
        <a:noFill/>
        <a:ln w="9525" cap="rnd" cmpd="sng" algn="ctr">
          <a:solidFill>
            <a:srgbClr val="4AB5C4">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2178382" y="4143609"/>
        <a:ext cx="22695" cy="4543"/>
      </dsp:txXfrm>
    </dsp:sp>
    <dsp:sp modelId="{BFB75DA3-1189-4E34-A958-213410E25A11}">
      <dsp:nvSpPr>
        <dsp:cNvPr id="0" name=""/>
        <dsp:cNvSpPr/>
      </dsp:nvSpPr>
      <dsp:spPr>
        <a:xfrm>
          <a:off x="6368" y="3553828"/>
          <a:ext cx="1973508" cy="1184105"/>
        </a:xfrm>
        <a:prstGeom prst="rect">
          <a:avLst/>
        </a:prstGeom>
        <a:solidFill>
          <a:srgbClr val="4AB5C4">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Black" panose="020B0A04020102020204" pitchFamily="34" charset="0"/>
              <a:ea typeface="+mn-ea"/>
              <a:cs typeface="+mn-cs"/>
            </a:rPr>
            <a:t>Leadership &amp; Mgmt.</a:t>
          </a:r>
        </a:p>
      </dsp:txBody>
      <dsp:txXfrm>
        <a:off x="6368" y="3553828"/>
        <a:ext cx="1973508" cy="1184105"/>
      </dsp:txXfrm>
    </dsp:sp>
    <dsp:sp modelId="{29F3EF1F-7F41-45C0-B20E-86C32904E504}">
      <dsp:nvSpPr>
        <dsp:cNvPr id="0" name=""/>
        <dsp:cNvSpPr/>
      </dsp:nvSpPr>
      <dsp:spPr>
        <a:xfrm>
          <a:off x="4405492" y="4100161"/>
          <a:ext cx="423306" cy="91440"/>
        </a:xfrm>
        <a:custGeom>
          <a:avLst/>
          <a:gdLst/>
          <a:ahLst/>
          <a:cxnLst/>
          <a:rect l="0" t="0" r="0" b="0"/>
          <a:pathLst>
            <a:path>
              <a:moveTo>
                <a:pt x="0" y="45720"/>
              </a:moveTo>
              <a:lnTo>
                <a:pt x="379353" y="45720"/>
              </a:lnTo>
            </a:path>
          </a:pathLst>
        </a:custGeom>
        <a:noFill/>
        <a:ln w="9525" cap="rnd" cmpd="sng" algn="ctr">
          <a:solidFill>
            <a:srgbClr val="0989B1">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4605797" y="4143609"/>
        <a:ext cx="22695" cy="4543"/>
      </dsp:txXfrm>
    </dsp:sp>
    <dsp:sp modelId="{DD2C989F-CAE4-41E5-B85B-1A409F08A16C}">
      <dsp:nvSpPr>
        <dsp:cNvPr id="0" name=""/>
        <dsp:cNvSpPr/>
      </dsp:nvSpPr>
      <dsp:spPr>
        <a:xfrm>
          <a:off x="2433783" y="3553828"/>
          <a:ext cx="1973508" cy="1184105"/>
        </a:xfrm>
        <a:prstGeom prst="rect">
          <a:avLst/>
        </a:prstGeom>
        <a:solidFill>
          <a:srgbClr val="0989B1">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Librarian</a:t>
          </a:r>
        </a:p>
      </dsp:txBody>
      <dsp:txXfrm>
        <a:off x="2433783" y="3553828"/>
        <a:ext cx="1973508" cy="1184105"/>
      </dsp:txXfrm>
    </dsp:sp>
    <dsp:sp modelId="{CC955FAC-8E6D-40F6-9C2F-334130E8D7ED}">
      <dsp:nvSpPr>
        <dsp:cNvPr id="0" name=""/>
        <dsp:cNvSpPr/>
      </dsp:nvSpPr>
      <dsp:spPr>
        <a:xfrm>
          <a:off x="6832907" y="4100161"/>
          <a:ext cx="423306" cy="91440"/>
        </a:xfrm>
        <a:custGeom>
          <a:avLst/>
          <a:gdLst/>
          <a:ahLst/>
          <a:cxnLst/>
          <a:rect l="0" t="0" r="0" b="0"/>
          <a:pathLst>
            <a:path>
              <a:moveTo>
                <a:pt x="0" y="45720"/>
              </a:moveTo>
              <a:lnTo>
                <a:pt x="379353" y="45720"/>
              </a:lnTo>
            </a:path>
          </a:pathLst>
        </a:custGeom>
        <a:noFill/>
        <a:ln w="9525" cap="rnd" cmpd="sng" algn="ctr">
          <a:solidFill>
            <a:srgbClr val="8AB833">
              <a:hueOff val="0"/>
              <a:satOff val="0"/>
              <a:lumOff val="0"/>
              <a:alphaOff val="0"/>
            </a:srgbClr>
          </a:solidFill>
          <a:prstDash val="solid"/>
          <a:miter lim="800000"/>
          <a:tailEnd type="arrow"/>
        </a:ln>
        <a:effectLst/>
        <a:scene3d>
          <a:camera prst="isometricOffAxis1Right" zoom="95000"/>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solidFill>
              <a:sysClr val="window" lastClr="FFFFFF">
                <a:hueOff val="0"/>
                <a:satOff val="0"/>
                <a:lumOff val="0"/>
                <a:alphaOff val="0"/>
              </a:sysClr>
            </a:solidFill>
            <a:latin typeface="Century Gothic" panose="020B0502020202020204"/>
            <a:ea typeface="+mn-ea"/>
            <a:cs typeface="+mn-cs"/>
          </a:endParaRPr>
        </a:p>
      </dsp:txBody>
      <dsp:txXfrm>
        <a:off x="7033213" y="4143609"/>
        <a:ext cx="22695" cy="4543"/>
      </dsp:txXfrm>
    </dsp:sp>
    <dsp:sp modelId="{C6E51AC2-0C73-4BB3-BECC-AA08986609BF}">
      <dsp:nvSpPr>
        <dsp:cNvPr id="0" name=""/>
        <dsp:cNvSpPr/>
      </dsp:nvSpPr>
      <dsp:spPr>
        <a:xfrm>
          <a:off x="4861198" y="3553828"/>
          <a:ext cx="1973508" cy="1184105"/>
        </a:xfrm>
        <a:prstGeom prst="rect">
          <a:avLst/>
        </a:prstGeom>
        <a:solidFill>
          <a:srgbClr val="8AB833">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Facilities Services</a:t>
          </a:r>
        </a:p>
      </dsp:txBody>
      <dsp:txXfrm>
        <a:off x="4861198" y="3553828"/>
        <a:ext cx="1973508" cy="1184105"/>
      </dsp:txXfrm>
    </dsp:sp>
    <dsp:sp modelId="{8DB54C97-EEB7-4CA7-AB1D-F6F7D5BA0B93}">
      <dsp:nvSpPr>
        <dsp:cNvPr id="0" name=""/>
        <dsp:cNvSpPr/>
      </dsp:nvSpPr>
      <dsp:spPr>
        <a:xfrm>
          <a:off x="7288614" y="3553828"/>
          <a:ext cx="1973508" cy="1184105"/>
        </a:xfrm>
        <a:prstGeom prst="rect">
          <a:avLst/>
        </a:prstGeom>
        <a:solidFill>
          <a:srgbClr val="C0CF3A">
            <a:hueOff val="0"/>
            <a:satOff val="0"/>
            <a:lumOff val="0"/>
            <a:alphaOff val="0"/>
          </a:srgbClr>
        </a:solidFill>
        <a:ln>
          <a:noFill/>
        </a:ln>
        <a:effectLst/>
        <a:scene3d>
          <a:camera prst="isometricOffAxis1Right" zoom="95000"/>
          <a:lightRig rig="flat" dir="t"/>
        </a:scene3d>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704" tIns="101507" rIns="96704" bIns="101507"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Arial Black" panose="020B0A04020102020204" pitchFamily="34" charset="0"/>
              <a:ea typeface="+mn-ea"/>
              <a:cs typeface="+mn-cs"/>
            </a:rPr>
            <a:t>Teacher</a:t>
          </a:r>
        </a:p>
      </dsp:txBody>
      <dsp:txXfrm>
        <a:off x="7288614" y="3553828"/>
        <a:ext cx="1973508" cy="1184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C42D-DBFA-45F8-A609-6B010FDA0167}">
      <dsp:nvSpPr>
        <dsp:cNvPr id="0" name=""/>
        <dsp:cNvSpPr/>
      </dsp:nvSpPr>
      <dsp:spPr>
        <a:xfrm>
          <a:off x="3870994" y="442670"/>
          <a:ext cx="126713" cy="120269"/>
        </a:xfrm>
        <a:custGeom>
          <a:avLst/>
          <a:gdLst/>
          <a:ahLst/>
          <a:cxnLst/>
          <a:rect l="0" t="0" r="0" b="0"/>
          <a:pathLst>
            <a:path>
              <a:moveTo>
                <a:pt x="126713" y="0"/>
              </a:moveTo>
              <a:lnTo>
                <a:pt x="0" y="0"/>
              </a:lnTo>
              <a:lnTo>
                <a:pt x="0" y="120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7A5FA-F8CE-45A5-8B5E-554C01EEA551}">
      <dsp:nvSpPr>
        <dsp:cNvPr id="0" name=""/>
        <dsp:cNvSpPr/>
      </dsp:nvSpPr>
      <dsp:spPr>
        <a:xfrm>
          <a:off x="1684876" y="0"/>
          <a:ext cx="4625664" cy="442670"/>
        </a:xfrm>
        <a:prstGeom prst="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Children, Education and Communities Directorate</a:t>
          </a:r>
          <a:endParaRPr lang="en-GB" sz="900" i="1" kern="1200" dirty="0"/>
        </a:p>
      </dsp:txBody>
      <dsp:txXfrm>
        <a:off x="1684876" y="0"/>
        <a:ext cx="4625664" cy="442670"/>
      </dsp:txXfrm>
    </dsp:sp>
    <dsp:sp modelId="{8564EFD6-B300-4898-9231-DDAA931F256B}">
      <dsp:nvSpPr>
        <dsp:cNvPr id="0" name=""/>
        <dsp:cNvSpPr/>
      </dsp:nvSpPr>
      <dsp:spPr>
        <a:xfrm>
          <a:off x="2551914" y="562939"/>
          <a:ext cx="2638160" cy="38259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Schools</a:t>
          </a:r>
          <a:endParaRPr lang="en-GB" sz="2300" kern="1200" dirty="0"/>
        </a:p>
      </dsp:txBody>
      <dsp:txXfrm>
        <a:off x="2551914" y="562939"/>
        <a:ext cx="2638160" cy="382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C42D-DBFA-45F8-A609-6B010FDA0167}">
      <dsp:nvSpPr>
        <dsp:cNvPr id="0" name=""/>
        <dsp:cNvSpPr/>
      </dsp:nvSpPr>
      <dsp:spPr>
        <a:xfrm>
          <a:off x="3870994" y="396950"/>
          <a:ext cx="126713" cy="91440"/>
        </a:xfrm>
        <a:custGeom>
          <a:avLst/>
          <a:gdLst/>
          <a:ahLst/>
          <a:cxnLst/>
          <a:rect l="0" t="0" r="0" b="0"/>
          <a:pathLst>
            <a:path>
              <a:moveTo>
                <a:pt x="126713" y="45720"/>
              </a:moveTo>
              <a:lnTo>
                <a:pt x="0" y="45720"/>
              </a:lnTo>
              <a:lnTo>
                <a:pt x="0" y="13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7A5FA-F8CE-45A5-8B5E-554C01EEA551}">
      <dsp:nvSpPr>
        <dsp:cNvPr id="0" name=""/>
        <dsp:cNvSpPr/>
      </dsp:nvSpPr>
      <dsp:spPr>
        <a:xfrm>
          <a:off x="1684876" y="0"/>
          <a:ext cx="4625664" cy="442670"/>
        </a:xfrm>
        <a:prstGeom prst="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Children, Education and Communities Directorate</a:t>
          </a:r>
          <a:endParaRPr lang="en-GB" sz="900" i="1" kern="1200" dirty="0"/>
        </a:p>
      </dsp:txBody>
      <dsp:txXfrm>
        <a:off x="1684876" y="0"/>
        <a:ext cx="4625664" cy="442670"/>
      </dsp:txXfrm>
    </dsp:sp>
    <dsp:sp modelId="{8564EFD6-B300-4898-9231-DDAA931F256B}">
      <dsp:nvSpPr>
        <dsp:cNvPr id="0" name=""/>
        <dsp:cNvSpPr/>
      </dsp:nvSpPr>
      <dsp:spPr>
        <a:xfrm>
          <a:off x="2551914" y="533406"/>
          <a:ext cx="2638160" cy="38259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Schools</a:t>
          </a:r>
          <a:endParaRPr lang="en-GB" sz="2300" kern="1200" dirty="0"/>
        </a:p>
      </dsp:txBody>
      <dsp:txXfrm>
        <a:off x="2551914" y="533406"/>
        <a:ext cx="2638160" cy="382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A2D4A-D289-4162-B513-F56DB0A304F9}">
      <dsp:nvSpPr>
        <dsp:cNvPr id="0" name=""/>
        <dsp:cNvSpPr/>
      </dsp:nvSpPr>
      <dsp:spPr>
        <a:xfrm>
          <a:off x="1091100" y="3333429"/>
          <a:ext cx="4932165" cy="16692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6350">
          <a:bevelT/>
          <a:bevelB w="95250"/>
        </a:sp3d>
      </dsp:spPr>
      <dsp:style>
        <a:lnRef idx="2">
          <a:scrgbClr r="0" g="0" b="0"/>
        </a:lnRef>
        <a:fillRef idx="1">
          <a:scrgbClr r="0" g="0" b="0"/>
        </a:fillRef>
        <a:effectRef idx="0">
          <a:scrgbClr r="0" g="0" b="0"/>
        </a:effectRef>
        <a:fontRef idx="minor">
          <a:schemeClr val="lt1"/>
        </a:fontRef>
      </dsp:style>
      <dsp:txBody>
        <a:bodyPr spcFirstLastPara="0" vert="horz" wrap="square" lIns="1015461"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Set up Cohorts </a:t>
          </a:r>
          <a:r>
            <a:rPr lang="en-GB" sz="1600" kern="1200" dirty="0"/>
            <a:t>based on your key needs and requirements. Advertise them as open programmes with start dates – allowing you to enrol your potential apprentices.</a:t>
          </a:r>
          <a:endParaRPr lang="en-GB" sz="1500" kern="1200" dirty="0"/>
        </a:p>
      </dsp:txBody>
      <dsp:txXfrm>
        <a:off x="1172585" y="3414914"/>
        <a:ext cx="4769195" cy="1506260"/>
      </dsp:txXfrm>
    </dsp:sp>
    <dsp:sp modelId="{6AF39DCF-277E-4BA8-8168-9DBA439A8D2F}">
      <dsp:nvSpPr>
        <dsp:cNvPr id="0" name=""/>
        <dsp:cNvSpPr/>
      </dsp:nvSpPr>
      <dsp:spPr>
        <a:xfrm>
          <a:off x="143207" y="1043432"/>
          <a:ext cx="2607763" cy="26550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9653A-33B9-4BDC-AD0E-4CC154F3920A}">
      <dsp:nvSpPr>
        <dsp:cNvPr id="0" name=""/>
        <dsp:cNvSpPr/>
      </dsp:nvSpPr>
      <dsp:spPr>
        <a:xfrm>
          <a:off x="0" y="26488"/>
          <a:ext cx="3772059" cy="3017647"/>
        </a:xfrm>
        <a:prstGeom prst="round2Diag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a:noFill/>
        </a:ln>
        <a:effectLst>
          <a:softEdge rad="31750"/>
        </a:effectLst>
      </dsp:spPr>
      <dsp:style>
        <a:lnRef idx="0">
          <a:scrgbClr r="0" g="0" b="0"/>
        </a:lnRef>
        <a:fillRef idx="1">
          <a:scrgbClr r="0" g="0" b="0"/>
        </a:fillRef>
        <a:effectRef idx="2">
          <a:scrgbClr r="0" g="0" b="0"/>
        </a:effectRef>
        <a:fontRef idx="minor"/>
      </dsp:style>
    </dsp:sp>
    <dsp:sp modelId="{861F5E18-7379-450D-B75F-F983425E2E73}">
      <dsp:nvSpPr>
        <dsp:cNvPr id="0" name=""/>
        <dsp:cNvSpPr/>
      </dsp:nvSpPr>
      <dsp:spPr>
        <a:xfrm>
          <a:off x="223764" y="2994235"/>
          <a:ext cx="3357132" cy="1056176"/>
        </a:xfrm>
        <a:prstGeom prst="wedgeRectCallout">
          <a:avLst>
            <a:gd name="adj1" fmla="val 20250"/>
            <a:gd name="adj2" fmla="val -60700"/>
          </a:avLst>
        </a:prstGeom>
        <a:solidFill>
          <a:srgbClr val="2DB52D"/>
        </a:solidFill>
        <a:ln>
          <a:noFill/>
        </a:ln>
        <a:effectLst>
          <a:softEdge rad="31750"/>
        </a:effectLst>
        <a:scene3d>
          <a:camera prst="orthographicFront"/>
          <a:lightRig rig="threePt" dir="t"/>
        </a:scene3d>
        <a:sp3d>
          <a:bevelT w="114300" h="31750"/>
          <a:bevelB w="88900" h="889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Create  Careers Mapping and Pathways document</a:t>
          </a:r>
        </a:p>
      </dsp:txBody>
      <dsp:txXfrm>
        <a:off x="223764" y="2994235"/>
        <a:ext cx="3357132" cy="1056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CDD80-B3C3-4086-9C5F-A88127635E69}">
      <dsp:nvSpPr>
        <dsp:cNvPr id="0" name=""/>
        <dsp:cNvSpPr/>
      </dsp:nvSpPr>
      <dsp:spPr>
        <a:xfrm>
          <a:off x="3240368" y="102982"/>
          <a:ext cx="2221238" cy="1740872"/>
        </a:xfrm>
        <a:prstGeom prst="hexagon">
          <a:avLst>
            <a:gd name="adj" fmla="val 25000"/>
            <a:gd name="vf" fmla="val 115470"/>
          </a:avLst>
        </a:prstGeom>
        <a:solidFill>
          <a:srgbClr val="00B895"/>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extrusionH="6350" contourW="12700">
          <a:bevelT w="69850"/>
          <a:bevelB w="69850"/>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Collaborate as Education Sector and Share Levy?</a:t>
          </a:r>
        </a:p>
      </dsp:txBody>
      <dsp:txXfrm>
        <a:off x="3570544" y="361754"/>
        <a:ext cx="1560886" cy="1223328"/>
      </dsp:txXfrm>
    </dsp:sp>
    <dsp:sp modelId="{C5BAC7A9-31A6-4D41-89BA-04E1D6BA3C91}">
      <dsp:nvSpPr>
        <dsp:cNvPr id="0" name=""/>
        <dsp:cNvSpPr/>
      </dsp:nvSpPr>
      <dsp:spPr>
        <a:xfrm>
          <a:off x="2793941" y="1815963"/>
          <a:ext cx="241383" cy="208334"/>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12015B-E113-44FB-A8B3-006E157E616E}">
      <dsp:nvSpPr>
        <dsp:cNvPr id="0" name=""/>
        <dsp:cNvSpPr/>
      </dsp:nvSpPr>
      <dsp:spPr>
        <a:xfrm>
          <a:off x="758957" y="420803"/>
          <a:ext cx="2566794" cy="208912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6179AB-DAA9-4756-90C4-73F1045F3AEE}">
      <dsp:nvSpPr>
        <dsp:cNvPr id="0" name=""/>
        <dsp:cNvSpPr/>
      </dsp:nvSpPr>
      <dsp:spPr>
        <a:xfrm>
          <a:off x="3144266" y="1936445"/>
          <a:ext cx="744957" cy="674231"/>
        </a:xfrm>
        <a:prstGeom prst="hexagon">
          <a:avLst>
            <a:gd name="adj" fmla="val 25000"/>
            <a:gd name="vf" fmla="val 115470"/>
          </a:avLst>
        </a:prstGeom>
        <a:blipFill rotWithShape="0">
          <a:blip xmlns:r="http://schemas.openxmlformats.org/officeDocument/2006/relationships" r:embed="rId2">
            <a:extLst>
              <a:ext uri="{837473B0-CC2E-450A-ABE3-18F120FF3D39}">
                <a1611:picAttrSrcUrl xmlns:a1611="http://schemas.microsoft.com/office/drawing/2016/11/main" r:id="rId3"/>
              </a:ext>
            </a:extLst>
          </a:blip>
          <a:stretch>
            <a:fillRect/>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6E6C9-7B90-4BA7-9107-47871EC29DB4}"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E7DAB-35B9-429B-A8B4-CA3D3D4949A6}" type="slidenum">
              <a:rPr lang="en-GB" smtClean="0"/>
              <a:t>‹#›</a:t>
            </a:fld>
            <a:endParaRPr lang="en-GB"/>
          </a:p>
        </p:txBody>
      </p:sp>
    </p:spTree>
    <p:extLst>
      <p:ext uri="{BB962C8B-B14F-4D97-AF65-F5344CB8AC3E}">
        <p14:creationId xmlns:p14="http://schemas.microsoft.com/office/powerpoint/2010/main" val="29335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(159 in total so 123 who aren’t?)</a:t>
            </a:r>
          </a:p>
        </p:txBody>
      </p:sp>
      <p:sp>
        <p:nvSpPr>
          <p:cNvPr id="4" name="Slide Number Placeholder 3"/>
          <p:cNvSpPr>
            <a:spLocks noGrp="1"/>
          </p:cNvSpPr>
          <p:nvPr>
            <p:ph type="sldNum" sz="quarter" idx="5"/>
          </p:nvPr>
        </p:nvSpPr>
        <p:spPr/>
        <p:txBody>
          <a:bodyPr/>
          <a:lstStyle/>
          <a:p>
            <a:fld id="{8610194C-BCE9-47EE-A1FC-A411D134C74E}" type="slidenum">
              <a:rPr lang="en-GB" smtClean="0"/>
              <a:t>2</a:t>
            </a:fld>
            <a:endParaRPr lang="en-GB"/>
          </a:p>
        </p:txBody>
      </p:sp>
    </p:spTree>
    <p:extLst>
      <p:ext uri="{BB962C8B-B14F-4D97-AF65-F5344CB8AC3E}">
        <p14:creationId xmlns:p14="http://schemas.microsoft.com/office/powerpoint/2010/main" val="168542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Don’t expect you to read this here on the screen. This moves us on to looking forwards, how can we work together, what do you need from us, what are your skills development needs or hard to fill, hard to retain roles as well as support that is available to you and we can provide.</a:t>
            </a:r>
          </a:p>
          <a:p>
            <a:endParaRPr lang="en-GB" dirty="0"/>
          </a:p>
          <a:p>
            <a:r>
              <a:rPr lang="en-GB" dirty="0"/>
              <a:t>Whilst we work on electronic central locations to hold these resources that are most accessible to you, please do get in touch. In addition, materials from today will be circulated. </a:t>
            </a:r>
          </a:p>
        </p:txBody>
      </p:sp>
      <p:sp>
        <p:nvSpPr>
          <p:cNvPr id="4" name="Slide Number Placeholder 3"/>
          <p:cNvSpPr>
            <a:spLocks noGrp="1"/>
          </p:cNvSpPr>
          <p:nvPr>
            <p:ph type="sldNum" sz="quarter" idx="10"/>
          </p:nvPr>
        </p:nvSpPr>
        <p:spPr/>
        <p:txBody>
          <a:bodyPr/>
          <a:lstStyle/>
          <a:p>
            <a:fld id="{FBD02F16-82FC-4E3F-902D-F72F83570ED0}" type="slidenum">
              <a:rPr lang="en-GB" smtClean="0"/>
              <a:t>16</a:t>
            </a:fld>
            <a:endParaRPr lang="en-GB" dirty="0"/>
          </a:p>
        </p:txBody>
      </p:sp>
    </p:spTree>
    <p:extLst>
      <p:ext uri="{BB962C8B-B14F-4D97-AF65-F5344CB8AC3E}">
        <p14:creationId xmlns:p14="http://schemas.microsoft.com/office/powerpoint/2010/main" val="327003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a:t>
            </a:r>
            <a:r>
              <a:rPr lang="en-GB" dirty="0" err="1"/>
              <a:t>supportEd</a:t>
            </a:r>
            <a:r>
              <a:rPr lang="en-GB" dirty="0"/>
              <a:t> Rose – CCN</a:t>
            </a:r>
          </a:p>
          <a:p>
            <a:r>
              <a:rPr lang="en-GB" sz="1200" kern="1200" dirty="0">
                <a:solidFill>
                  <a:schemeClr val="tx1"/>
                </a:solidFill>
                <a:effectLst/>
                <a:latin typeface="+mn-lt"/>
                <a:ea typeface="+mn-ea"/>
                <a:cs typeface="+mn-cs"/>
              </a:rPr>
              <a:t>“we can definitely do something in that value added space. It would be incredibly useful to get a schools understanding of what they need though – is there anyway to get a meeting with some of them to discuss?”</a:t>
            </a:r>
            <a:endParaRPr lang="en-GB" dirty="0"/>
          </a:p>
        </p:txBody>
      </p:sp>
      <p:sp>
        <p:nvSpPr>
          <p:cNvPr id="4" name="Slide Number Placeholder 3"/>
          <p:cNvSpPr>
            <a:spLocks noGrp="1"/>
          </p:cNvSpPr>
          <p:nvPr>
            <p:ph type="sldNum" sz="quarter" idx="5"/>
          </p:nvPr>
        </p:nvSpPr>
        <p:spPr/>
        <p:txBody>
          <a:bodyPr/>
          <a:lstStyle/>
          <a:p>
            <a:fld id="{F1FE7DAB-35B9-429B-A8B4-CA3D3D4949A6}" type="slidenum">
              <a:rPr lang="en-GB" smtClean="0"/>
              <a:t>18</a:t>
            </a:fld>
            <a:endParaRPr lang="en-GB"/>
          </a:p>
        </p:txBody>
      </p:sp>
    </p:spTree>
    <p:extLst>
      <p:ext uri="{BB962C8B-B14F-4D97-AF65-F5344CB8AC3E}">
        <p14:creationId xmlns:p14="http://schemas.microsoft.com/office/powerpoint/2010/main" val="83039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10194C-BCE9-47EE-A1FC-A411D134C74E}" type="slidenum">
              <a:rPr lang="en-GB" smtClean="0"/>
              <a:t>3</a:t>
            </a:fld>
            <a:endParaRPr lang="en-GB"/>
          </a:p>
        </p:txBody>
      </p:sp>
    </p:spTree>
    <p:extLst>
      <p:ext uri="{BB962C8B-B14F-4D97-AF65-F5344CB8AC3E}">
        <p14:creationId xmlns:p14="http://schemas.microsoft.com/office/powerpoint/2010/main" val="104896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a mapped user friendly excel sheet with links.</a:t>
            </a:r>
          </a:p>
        </p:txBody>
      </p:sp>
      <p:sp>
        <p:nvSpPr>
          <p:cNvPr id="4" name="Slide Number Placeholder 3"/>
          <p:cNvSpPr>
            <a:spLocks noGrp="1"/>
          </p:cNvSpPr>
          <p:nvPr>
            <p:ph type="sldNum" sz="quarter" idx="5"/>
          </p:nvPr>
        </p:nvSpPr>
        <p:spPr/>
        <p:txBody>
          <a:bodyPr/>
          <a:lstStyle/>
          <a:p>
            <a:fld id="{F1FE7DAB-35B9-429B-A8B4-CA3D3D4949A6}" type="slidenum">
              <a:rPr lang="en-GB" smtClean="0"/>
              <a:t>8</a:t>
            </a:fld>
            <a:endParaRPr lang="en-GB"/>
          </a:p>
        </p:txBody>
      </p:sp>
    </p:spTree>
    <p:extLst>
      <p:ext uri="{BB962C8B-B14F-4D97-AF65-F5344CB8AC3E}">
        <p14:creationId xmlns:p14="http://schemas.microsoft.com/office/powerpoint/2010/main" val="104050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E7DAB-35B9-429B-A8B4-CA3D3D4949A6}" type="slidenum">
              <a:rPr lang="en-GB" smtClean="0"/>
              <a:t>9</a:t>
            </a:fld>
            <a:endParaRPr lang="en-GB"/>
          </a:p>
        </p:txBody>
      </p:sp>
    </p:spTree>
    <p:extLst>
      <p:ext uri="{BB962C8B-B14F-4D97-AF65-F5344CB8AC3E}">
        <p14:creationId xmlns:p14="http://schemas.microsoft.com/office/powerpoint/2010/main" val="268299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10194C-BCE9-47EE-A1FC-A411D134C74E}" type="slidenum">
              <a:rPr lang="en-GB" smtClean="0"/>
              <a:t>11</a:t>
            </a:fld>
            <a:endParaRPr lang="en-GB"/>
          </a:p>
        </p:txBody>
      </p:sp>
    </p:spTree>
    <p:extLst>
      <p:ext uri="{BB962C8B-B14F-4D97-AF65-F5344CB8AC3E}">
        <p14:creationId xmlns:p14="http://schemas.microsoft.com/office/powerpoint/2010/main" val="336097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E2A5A"/>
                </a:solidFill>
                <a:cs typeface="Arial" panose="020B0604020202020204" pitchFamily="34" charset="0"/>
              </a:rPr>
              <a:t>Local authorities will typically be responsible for paying the levy in community schools they maintain, where the local authority employs the staff and pays national insurance contributions (</a:t>
            </a:r>
            <a:r>
              <a:rPr lang="en-US" sz="1200" dirty="0" err="1">
                <a:solidFill>
                  <a:srgbClr val="1E2A5A"/>
                </a:solidFill>
                <a:cs typeface="Arial" panose="020B0604020202020204" pitchFamily="34" charset="0"/>
              </a:rPr>
              <a:t>NIcs</a:t>
            </a:r>
            <a:r>
              <a:rPr lang="en-US" sz="1200" dirty="0">
                <a:solidFill>
                  <a:srgbClr val="1E2A5A"/>
                </a:solidFill>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solidFill>
                  <a:srgbClr val="1E2A5A"/>
                </a:solidFill>
                <a:effectLst/>
                <a:cs typeface="Arial" panose="020B0604020202020204" pitchFamily="34" charset="0"/>
              </a:rPr>
              <a:t>Where the local authority is the employer, schools will have access to funding for apprenticeship training, via the local authority’s digital apprenticeship service account. </a:t>
            </a:r>
          </a:p>
          <a:p>
            <a:endParaRPr lang="en-GB" dirty="0"/>
          </a:p>
        </p:txBody>
      </p:sp>
      <p:sp>
        <p:nvSpPr>
          <p:cNvPr id="4" name="Slide Number Placeholder 3"/>
          <p:cNvSpPr>
            <a:spLocks noGrp="1"/>
          </p:cNvSpPr>
          <p:nvPr>
            <p:ph type="sldNum" sz="quarter" idx="5"/>
          </p:nvPr>
        </p:nvSpPr>
        <p:spPr/>
        <p:txBody>
          <a:bodyPr/>
          <a:lstStyle/>
          <a:p>
            <a:fld id="{F1FE7DAB-35B9-429B-A8B4-CA3D3D4949A6}" type="slidenum">
              <a:rPr lang="en-GB" smtClean="0"/>
              <a:t>12</a:t>
            </a:fld>
            <a:endParaRPr lang="en-GB"/>
          </a:p>
        </p:txBody>
      </p:sp>
    </p:spTree>
    <p:extLst>
      <p:ext uri="{BB962C8B-B14F-4D97-AF65-F5344CB8AC3E}">
        <p14:creationId xmlns:p14="http://schemas.microsoft.com/office/powerpoint/2010/main" val="294745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2060"/>
                </a:solidFill>
              </a:rPr>
              <a:t>“Developmental Vocational Training that Assesses Competency”</a:t>
            </a:r>
          </a:p>
          <a:p>
            <a:pPr lvl="0" algn="l">
              <a:defRPr/>
            </a:pPr>
            <a:endParaRPr lang="en-GB" sz="1200" dirty="0">
              <a:solidFill>
                <a:srgbClr val="002060"/>
              </a:solidFill>
            </a:endParaRPr>
          </a:p>
          <a:p>
            <a:pPr lvl="0" algn="l">
              <a:defRPr/>
            </a:pPr>
            <a:r>
              <a:rPr lang="en-GB" sz="1200" dirty="0">
                <a:solidFill>
                  <a:srgbClr val="002060"/>
                </a:solidFill>
              </a:rPr>
              <a:t>An </a:t>
            </a:r>
            <a:r>
              <a:rPr lang="en-GB" sz="1200" b="1" dirty="0">
                <a:solidFill>
                  <a:srgbClr val="002060"/>
                </a:solidFill>
              </a:rPr>
              <a:t>apprenticeship</a:t>
            </a:r>
            <a:r>
              <a:rPr lang="en-GB" sz="1200" dirty="0">
                <a:solidFill>
                  <a:srgbClr val="002060"/>
                </a:solidFill>
              </a:rPr>
              <a:t> is a respected method of work-based learning that reflects the </a:t>
            </a:r>
            <a:r>
              <a:rPr lang="en-GB" sz="1200" b="1" dirty="0">
                <a:solidFill>
                  <a:srgbClr val="002060"/>
                </a:solidFill>
              </a:rPr>
              <a:t>70:20:10 model</a:t>
            </a:r>
            <a:r>
              <a:rPr lang="en-GB" sz="1200" dirty="0">
                <a:solidFill>
                  <a:srgbClr val="002060"/>
                </a:solidFill>
              </a:rPr>
              <a:t>.</a:t>
            </a:r>
          </a:p>
          <a:p>
            <a:pPr lvl="0" algn="l"/>
            <a:r>
              <a:rPr lang="en-GB" sz="1200" dirty="0">
                <a:solidFill>
                  <a:srgbClr val="002060"/>
                </a:solidFill>
              </a:rPr>
              <a:t>Requires </a:t>
            </a:r>
            <a:r>
              <a:rPr lang="en-GB" sz="1200" b="1" dirty="0">
                <a:solidFill>
                  <a:srgbClr val="002060"/>
                </a:solidFill>
              </a:rPr>
              <a:t>20% time learning </a:t>
            </a:r>
            <a:r>
              <a:rPr lang="en-GB" sz="1200" dirty="0">
                <a:solidFill>
                  <a:srgbClr val="002060"/>
                </a:solidFill>
              </a:rPr>
              <a:t>(can be </a:t>
            </a:r>
            <a:r>
              <a:rPr lang="en-GB" sz="1600" dirty="0">
                <a:solidFill>
                  <a:srgbClr val="002060"/>
                </a:solidFill>
              </a:rPr>
              <a:t>creative</a:t>
            </a:r>
            <a:r>
              <a:rPr lang="en-GB" sz="1200" dirty="0">
                <a:solidFill>
                  <a:srgbClr val="002060"/>
                </a:solidFill>
              </a:rPr>
              <a:t> – not necessarily all off the job).</a:t>
            </a:r>
          </a:p>
          <a:p>
            <a:endParaRPr lang="en-GB" dirty="0"/>
          </a:p>
        </p:txBody>
      </p:sp>
      <p:sp>
        <p:nvSpPr>
          <p:cNvPr id="4" name="Slide Number Placeholder 3"/>
          <p:cNvSpPr>
            <a:spLocks noGrp="1"/>
          </p:cNvSpPr>
          <p:nvPr>
            <p:ph type="sldNum" sz="quarter" idx="5"/>
          </p:nvPr>
        </p:nvSpPr>
        <p:spPr/>
        <p:txBody>
          <a:bodyPr/>
          <a:lstStyle/>
          <a:p>
            <a:fld id="{F1FE7DAB-35B9-429B-A8B4-CA3D3D4949A6}" type="slidenum">
              <a:rPr lang="en-GB" smtClean="0"/>
              <a:t>13</a:t>
            </a:fld>
            <a:endParaRPr lang="en-GB"/>
          </a:p>
        </p:txBody>
      </p:sp>
    </p:spTree>
    <p:extLst>
      <p:ext uri="{BB962C8B-B14F-4D97-AF65-F5344CB8AC3E}">
        <p14:creationId xmlns:p14="http://schemas.microsoft.com/office/powerpoint/2010/main" val="392846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FE7DAB-35B9-429B-A8B4-CA3D3D4949A6}" type="slidenum">
              <a:rPr lang="en-GB" smtClean="0"/>
              <a:t>14</a:t>
            </a:fld>
            <a:endParaRPr lang="en-GB"/>
          </a:p>
        </p:txBody>
      </p:sp>
    </p:spTree>
    <p:extLst>
      <p:ext uri="{BB962C8B-B14F-4D97-AF65-F5344CB8AC3E}">
        <p14:creationId xmlns:p14="http://schemas.microsoft.com/office/powerpoint/2010/main" val="272864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You’ll see some examples on the table about scenarios for apprenticeships. We heard before from Mulbarton on the Teacher apprenticeship, but you could also consider Finance apprenticeships for support staff, or once you’ve identified your desired outcomes for PE and Sports Premium, considering whether an apprentice in Supporting Teaching and Learning with PE level 3 to train them could work. Or your own personal development or that of your leadership team with a level 7 leadership apprenticeship as an MBA or MEd in Educational Leadership …</a:t>
            </a:r>
          </a:p>
        </p:txBody>
      </p:sp>
      <p:sp>
        <p:nvSpPr>
          <p:cNvPr id="4" name="Slide Number Placeholder 3"/>
          <p:cNvSpPr>
            <a:spLocks noGrp="1"/>
          </p:cNvSpPr>
          <p:nvPr>
            <p:ph type="sldNum" sz="quarter" idx="5"/>
          </p:nvPr>
        </p:nvSpPr>
        <p:spPr/>
        <p:txBody>
          <a:bodyPr/>
          <a:lstStyle/>
          <a:p>
            <a:fld id="{F1FE7DAB-35B9-429B-A8B4-CA3D3D4949A6}" type="slidenum">
              <a:rPr lang="en-GB" smtClean="0"/>
              <a:t>15</a:t>
            </a:fld>
            <a:endParaRPr lang="en-GB"/>
          </a:p>
        </p:txBody>
      </p:sp>
    </p:spTree>
    <p:extLst>
      <p:ext uri="{BB962C8B-B14F-4D97-AF65-F5344CB8AC3E}">
        <p14:creationId xmlns:p14="http://schemas.microsoft.com/office/powerpoint/2010/main" val="22110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B047-6266-4ED5-858E-4A763CF59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EEAF87-F9E5-4EEB-9897-E1ABD2347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A84DD9-FAD7-453F-93CE-C170E0CB1D9A}"/>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5" name="Footer Placeholder 4">
            <a:extLst>
              <a:ext uri="{FF2B5EF4-FFF2-40B4-BE49-F238E27FC236}">
                <a16:creationId xmlns:a16="http://schemas.microsoft.com/office/drawing/2014/main" id="{B2E3EE74-3C55-4D97-98D1-890EA3D711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14E09-44F8-4413-A577-EB0B500554F6}"/>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84862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167A-58C8-4216-A4C5-0B78AB3A9D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D09DE4-DD76-406A-BDEA-BA06EEE12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96C52-EBF1-48A5-AF1E-DB1EC4312E4F}"/>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5" name="Footer Placeholder 4">
            <a:extLst>
              <a:ext uri="{FF2B5EF4-FFF2-40B4-BE49-F238E27FC236}">
                <a16:creationId xmlns:a16="http://schemas.microsoft.com/office/drawing/2014/main" id="{745B4304-0733-4029-8B2D-3B32AD9CA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CA6B92-A40F-4B33-82BE-6DF8AA7CCC68}"/>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12986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D9FC8-EEF3-4D9B-B032-7E5C3D5B7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66A149-BD21-426E-9DA9-C15D5AA000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A0A42-06A8-412E-9E3D-4015CE9B83CB}"/>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5" name="Footer Placeholder 4">
            <a:extLst>
              <a:ext uri="{FF2B5EF4-FFF2-40B4-BE49-F238E27FC236}">
                <a16:creationId xmlns:a16="http://schemas.microsoft.com/office/drawing/2014/main" id="{1F6CDAA0-320C-4385-B01B-12EF653B1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99A5D-E32D-44B2-AAFD-0D080DE996A4}"/>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219277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181773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6706063" y="1748054"/>
            <a:ext cx="4333412" cy="4375160"/>
          </a:xfrm>
          <a:prstGeom prst="ellipse">
            <a:avLst/>
          </a:prstGeom>
        </p:spPr>
        <p:txBody>
          <a:bodyPr/>
          <a:lstStyle/>
          <a:p>
            <a:endParaRPr lang="en-US"/>
          </a:p>
        </p:txBody>
      </p:sp>
      <p:sp>
        <p:nvSpPr>
          <p:cNvPr id="3" name="Picture Placeholder 7">
            <a:extLst>
              <a:ext uri="{FF2B5EF4-FFF2-40B4-BE49-F238E27FC236}">
                <a16:creationId xmlns:a16="http://schemas.microsoft.com/office/drawing/2014/main" id="{AC57CF50-0DA1-42D9-BFB0-029025BFEC21}"/>
              </a:ext>
            </a:extLst>
          </p:cNvPr>
          <p:cNvSpPr>
            <a:spLocks noGrp="1"/>
          </p:cNvSpPr>
          <p:nvPr>
            <p:ph type="pic" sz="quarter" idx="11"/>
          </p:nvPr>
        </p:nvSpPr>
        <p:spPr>
          <a:xfrm>
            <a:off x="1152525" y="368300"/>
            <a:ext cx="4943475" cy="4991100"/>
          </a:xfrm>
          <a:prstGeom prst="ellipse">
            <a:avLst/>
          </a:prstGeom>
        </p:spPr>
        <p:txBody>
          <a:bodyPr/>
          <a:lstStyle/>
          <a:p>
            <a:endParaRPr lang="en-US"/>
          </a:p>
        </p:txBody>
      </p:sp>
    </p:spTree>
    <p:extLst>
      <p:ext uri="{BB962C8B-B14F-4D97-AF65-F5344CB8AC3E}">
        <p14:creationId xmlns:p14="http://schemas.microsoft.com/office/powerpoint/2010/main" val="234821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2866596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6706063" y="1748054"/>
            <a:ext cx="4333412" cy="4375160"/>
          </a:xfrm>
          <a:prstGeom prst="ellipse">
            <a:avLst/>
          </a:prstGeom>
        </p:spPr>
        <p:txBody>
          <a:bodyPr/>
          <a:lstStyle/>
          <a:p>
            <a:endParaRPr lang="en-US"/>
          </a:p>
        </p:txBody>
      </p:sp>
      <p:sp>
        <p:nvSpPr>
          <p:cNvPr id="3" name="Picture Placeholder 7">
            <a:extLst>
              <a:ext uri="{FF2B5EF4-FFF2-40B4-BE49-F238E27FC236}">
                <a16:creationId xmlns:a16="http://schemas.microsoft.com/office/drawing/2014/main" id="{AC57CF50-0DA1-42D9-BFB0-029025BFEC21}"/>
              </a:ext>
            </a:extLst>
          </p:cNvPr>
          <p:cNvSpPr>
            <a:spLocks noGrp="1"/>
          </p:cNvSpPr>
          <p:nvPr>
            <p:ph type="pic" sz="quarter" idx="11"/>
          </p:nvPr>
        </p:nvSpPr>
        <p:spPr>
          <a:xfrm>
            <a:off x="1152525" y="368300"/>
            <a:ext cx="4943475" cy="4991100"/>
          </a:xfrm>
          <a:prstGeom prst="ellipse">
            <a:avLst/>
          </a:prstGeom>
        </p:spPr>
        <p:txBody>
          <a:bodyPr/>
          <a:lstStyle/>
          <a:p>
            <a:endParaRPr lang="en-US"/>
          </a:p>
        </p:txBody>
      </p:sp>
    </p:spTree>
    <p:extLst>
      <p:ext uri="{BB962C8B-B14F-4D97-AF65-F5344CB8AC3E}">
        <p14:creationId xmlns:p14="http://schemas.microsoft.com/office/powerpoint/2010/main" val="24611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1428668" y="441768"/>
            <a:ext cx="3334920" cy="3367049"/>
          </a:xfrm>
          <a:prstGeom prst="ellipse">
            <a:avLst/>
          </a:prstGeom>
        </p:spPr>
        <p:txBody>
          <a:bodyPr/>
          <a:lstStyle/>
          <a:p>
            <a:endParaRPr lang="en-US"/>
          </a:p>
        </p:txBody>
      </p:sp>
      <p:sp>
        <p:nvSpPr>
          <p:cNvPr id="4" name="Picture Placeholder 7">
            <a:extLst>
              <a:ext uri="{FF2B5EF4-FFF2-40B4-BE49-F238E27FC236}">
                <a16:creationId xmlns:a16="http://schemas.microsoft.com/office/drawing/2014/main" id="{5804D578-9266-4F5D-9509-A610B50F4103}"/>
              </a:ext>
            </a:extLst>
          </p:cNvPr>
          <p:cNvSpPr>
            <a:spLocks noGrp="1"/>
          </p:cNvSpPr>
          <p:nvPr>
            <p:ph type="pic" sz="quarter" idx="11"/>
          </p:nvPr>
        </p:nvSpPr>
        <p:spPr>
          <a:xfrm>
            <a:off x="7868657" y="733505"/>
            <a:ext cx="3334920" cy="3367049"/>
          </a:xfrm>
          <a:prstGeom prst="ellipse">
            <a:avLst/>
          </a:prstGeom>
        </p:spPr>
        <p:txBody>
          <a:bodyPr/>
          <a:lstStyle/>
          <a:p>
            <a:endParaRPr lang="en-US"/>
          </a:p>
        </p:txBody>
      </p:sp>
      <p:sp>
        <p:nvSpPr>
          <p:cNvPr id="5" name="Picture Placeholder 7">
            <a:extLst>
              <a:ext uri="{FF2B5EF4-FFF2-40B4-BE49-F238E27FC236}">
                <a16:creationId xmlns:a16="http://schemas.microsoft.com/office/drawing/2014/main" id="{9EDD0FC9-3506-47BB-82A9-D217F237179D}"/>
              </a:ext>
            </a:extLst>
          </p:cNvPr>
          <p:cNvSpPr>
            <a:spLocks noGrp="1"/>
          </p:cNvSpPr>
          <p:nvPr>
            <p:ph type="pic" sz="quarter" idx="12"/>
          </p:nvPr>
        </p:nvSpPr>
        <p:spPr>
          <a:xfrm>
            <a:off x="4428540" y="3049183"/>
            <a:ext cx="3334920" cy="3367049"/>
          </a:xfrm>
          <a:prstGeom prst="ellipse">
            <a:avLst/>
          </a:prstGeom>
        </p:spPr>
        <p:txBody>
          <a:bodyPr/>
          <a:lstStyle/>
          <a:p>
            <a:endParaRPr lang="en-US"/>
          </a:p>
        </p:txBody>
      </p:sp>
    </p:spTree>
    <p:extLst>
      <p:ext uri="{BB962C8B-B14F-4D97-AF65-F5344CB8AC3E}">
        <p14:creationId xmlns:p14="http://schemas.microsoft.com/office/powerpoint/2010/main" val="369610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03F543CF-ED58-444D-90A7-B4596E14A1B7}"/>
              </a:ext>
            </a:extLst>
          </p:cNvPr>
          <p:cNvSpPr>
            <a:spLocks noGrp="1"/>
          </p:cNvSpPr>
          <p:nvPr>
            <p:ph type="media" sz="quarter" idx="10"/>
          </p:nvPr>
        </p:nvSpPr>
        <p:spPr>
          <a:xfrm>
            <a:off x="836814" y="1309831"/>
            <a:ext cx="7051964" cy="4529628"/>
          </a:xfrm>
          <a:prstGeom prst="rect">
            <a:avLst/>
          </a:prstGeom>
        </p:spPr>
        <p:txBody>
          <a:bodyPr/>
          <a:lstStyle/>
          <a:p>
            <a:endParaRPr lang="en-US"/>
          </a:p>
        </p:txBody>
      </p:sp>
    </p:spTree>
    <p:extLst>
      <p:ext uri="{BB962C8B-B14F-4D97-AF65-F5344CB8AC3E}">
        <p14:creationId xmlns:p14="http://schemas.microsoft.com/office/powerpoint/2010/main" val="1012934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0887F12-0621-444A-98BB-AA2C7FAC9A69}"/>
              </a:ext>
            </a:extLst>
          </p:cNvPr>
          <p:cNvSpPr>
            <a:spLocks noGrp="1"/>
          </p:cNvSpPr>
          <p:nvPr>
            <p:ph type="tbl" sz="quarter" idx="10"/>
          </p:nvPr>
        </p:nvSpPr>
        <p:spPr>
          <a:xfrm>
            <a:off x="4432300" y="482600"/>
            <a:ext cx="6921500" cy="5791200"/>
          </a:xfrm>
          <a:prstGeom prst="rect">
            <a:avLst/>
          </a:prstGeom>
        </p:spPr>
        <p:txBody>
          <a:bodyPr/>
          <a:lstStyle/>
          <a:p>
            <a:endParaRPr lang="en-US" dirty="0"/>
          </a:p>
        </p:txBody>
      </p:sp>
    </p:spTree>
    <p:extLst>
      <p:ext uri="{BB962C8B-B14F-4D97-AF65-F5344CB8AC3E}">
        <p14:creationId xmlns:p14="http://schemas.microsoft.com/office/powerpoint/2010/main" val="353777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20823B-0C37-446C-9E02-755FF2284CC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16535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0A3E-F5BA-4304-BD4D-5F31FDDAF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1CBF70-21AD-4DB1-AA57-CAA0D757A3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F1EB0-2E78-41AE-9436-442EAD6F7B07}"/>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5" name="Footer Placeholder 4">
            <a:extLst>
              <a:ext uri="{FF2B5EF4-FFF2-40B4-BE49-F238E27FC236}">
                <a16:creationId xmlns:a16="http://schemas.microsoft.com/office/drawing/2014/main" id="{B5F81BDE-4969-4F6C-A63E-7BA4374C4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2CAA5-D8F8-4496-8A26-98DF2B8588D7}"/>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263003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23DF-1E51-41B1-9F84-49A81A68D7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05E575-458B-4779-90AE-60AEACAB3F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7DD286-E7C7-462F-A226-489348A0DABE}"/>
              </a:ext>
            </a:extLst>
          </p:cNvPr>
          <p:cNvSpPr>
            <a:spLocks noGrp="1"/>
          </p:cNvSpPr>
          <p:nvPr>
            <p:ph type="dt" sz="half" idx="10"/>
          </p:nvPr>
        </p:nvSpPr>
        <p:spPr/>
        <p:txBody>
          <a:bodyPr/>
          <a:lstStyle/>
          <a:p>
            <a:fld id="{DD394334-FF9D-4DC3-A8F6-8877E162BB4D}" type="datetimeFigureOut">
              <a:rPr lang="en-GB" smtClean="0"/>
              <a:t>30/10/2019</a:t>
            </a:fld>
            <a:endParaRPr lang="en-GB"/>
          </a:p>
        </p:txBody>
      </p:sp>
      <p:sp>
        <p:nvSpPr>
          <p:cNvPr id="5" name="Footer Placeholder 4">
            <a:extLst>
              <a:ext uri="{FF2B5EF4-FFF2-40B4-BE49-F238E27FC236}">
                <a16:creationId xmlns:a16="http://schemas.microsoft.com/office/drawing/2014/main" id="{553D7111-F497-45B4-9021-DD8F0FFE8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A7982-71E8-4CC6-82CE-4443269F99E2}"/>
              </a:ext>
            </a:extLst>
          </p:cNvPr>
          <p:cNvSpPr>
            <a:spLocks noGrp="1"/>
          </p:cNvSpPr>
          <p:nvPr>
            <p:ph type="sldNum" sz="quarter" idx="12"/>
          </p:nvPr>
        </p:nvSpPr>
        <p:spPr/>
        <p:txBody>
          <a:bodyPr/>
          <a:lstStyle/>
          <a:p>
            <a:fld id="{CC94B87D-A8B1-40E4-8999-A7C1F1B40305}" type="slidenum">
              <a:rPr lang="en-GB" smtClean="0"/>
              <a:t>‹#›</a:t>
            </a:fld>
            <a:endParaRPr lang="en-GB"/>
          </a:p>
        </p:txBody>
      </p:sp>
    </p:spTree>
    <p:extLst>
      <p:ext uri="{BB962C8B-B14F-4D97-AF65-F5344CB8AC3E}">
        <p14:creationId xmlns:p14="http://schemas.microsoft.com/office/powerpoint/2010/main" val="893248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EAAE-6E06-4719-BCC5-977A25FF0F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6128E2-FB32-4041-B4F6-C1D48D832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B4AC94-356D-4DF6-AC39-DC2CA2E1477C}"/>
              </a:ext>
            </a:extLst>
          </p:cNvPr>
          <p:cNvSpPr>
            <a:spLocks noGrp="1"/>
          </p:cNvSpPr>
          <p:nvPr>
            <p:ph type="dt" sz="half" idx="10"/>
          </p:nvPr>
        </p:nvSpPr>
        <p:spPr/>
        <p:txBody>
          <a:bodyPr/>
          <a:lstStyle/>
          <a:p>
            <a:fld id="{0BAE7A79-0C34-427C-94C9-856448934F98}" type="datetimeFigureOut">
              <a:rPr lang="en-GB" smtClean="0"/>
              <a:t>30/10/2019</a:t>
            </a:fld>
            <a:endParaRPr lang="en-GB"/>
          </a:p>
        </p:txBody>
      </p:sp>
      <p:sp>
        <p:nvSpPr>
          <p:cNvPr id="5" name="Footer Placeholder 4">
            <a:extLst>
              <a:ext uri="{FF2B5EF4-FFF2-40B4-BE49-F238E27FC236}">
                <a16:creationId xmlns:a16="http://schemas.microsoft.com/office/drawing/2014/main" id="{BF46571F-091C-4F92-B3C8-611D49179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3C404F-94B8-4CA3-9C9A-F3EA6DED36C9}"/>
              </a:ext>
            </a:extLst>
          </p:cNvPr>
          <p:cNvSpPr>
            <a:spLocks noGrp="1"/>
          </p:cNvSpPr>
          <p:nvPr>
            <p:ph type="sldNum" sz="quarter" idx="12"/>
          </p:nvPr>
        </p:nvSpPr>
        <p:spPr/>
        <p:txBody>
          <a:bodyPr/>
          <a:lstStyle/>
          <a:p>
            <a:fld id="{24D5D5EB-7674-44CA-9F94-153357B43A83}" type="slidenum">
              <a:rPr lang="en-GB" smtClean="0"/>
              <a:t>‹#›</a:t>
            </a:fld>
            <a:endParaRPr lang="en-GB"/>
          </a:p>
        </p:txBody>
      </p:sp>
    </p:spTree>
    <p:extLst>
      <p:ext uri="{BB962C8B-B14F-4D97-AF65-F5344CB8AC3E}">
        <p14:creationId xmlns:p14="http://schemas.microsoft.com/office/powerpoint/2010/main" val="41829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E854-D9F3-4352-A4F3-973A72D18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400DBA-C499-4A21-8066-DE7290C00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2627A0-99D7-4C0C-8D83-48D9FD6E0A6B}"/>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5" name="Footer Placeholder 4">
            <a:extLst>
              <a:ext uri="{FF2B5EF4-FFF2-40B4-BE49-F238E27FC236}">
                <a16:creationId xmlns:a16="http://schemas.microsoft.com/office/drawing/2014/main" id="{8172FDAB-486F-4728-A037-1CA9799263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EA83B-185B-4F4C-B5EF-C4A6BCCEACAD}"/>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268169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8C07-74EE-4D85-80DA-3671EB3B9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7B2A65-389E-4E19-BD4F-94AA400FAB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119D00-1E6D-4C6E-A507-5B37EE0430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137DAF-BFC2-48E6-AB00-EBD275B40083}"/>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6" name="Footer Placeholder 5">
            <a:extLst>
              <a:ext uri="{FF2B5EF4-FFF2-40B4-BE49-F238E27FC236}">
                <a16:creationId xmlns:a16="http://schemas.microsoft.com/office/drawing/2014/main" id="{0DE72E0F-C4D3-4391-96B9-31D9A5177B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08DA14-E64C-4AB7-A13C-0D0BCB1AC44D}"/>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14501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F7CE-51F0-4E3E-B575-8C23399DA4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0B72B4-7B9B-49E1-9AD0-F575BA125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A4D4D8-D2D4-49F7-A630-197586FE0F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F1498C-3737-4202-8146-FD7B782E8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AC3230-C214-4629-8D46-A1E496CD42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79FCA-809D-4460-8C83-A749A3524077}"/>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8" name="Footer Placeholder 7">
            <a:extLst>
              <a:ext uri="{FF2B5EF4-FFF2-40B4-BE49-F238E27FC236}">
                <a16:creationId xmlns:a16="http://schemas.microsoft.com/office/drawing/2014/main" id="{502BAD53-A0AE-4D01-8ABD-469D65341A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3FD79A-B89F-4C00-99F0-A41B68939D13}"/>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31306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35A-8F4D-4DFB-8229-8BC06C285B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574F63-BB72-4055-A36F-A6CDB91D2FDD}"/>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4" name="Footer Placeholder 3">
            <a:extLst>
              <a:ext uri="{FF2B5EF4-FFF2-40B4-BE49-F238E27FC236}">
                <a16:creationId xmlns:a16="http://schemas.microsoft.com/office/drawing/2014/main" id="{6C6A025E-B53B-40BC-A856-5834E011E1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8BE5B7-274C-4173-8194-D247B6FC28B6}"/>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63880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425CA-4B9D-43A2-BED0-7DFBBF4D98EB}"/>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3" name="Footer Placeholder 2">
            <a:extLst>
              <a:ext uri="{FF2B5EF4-FFF2-40B4-BE49-F238E27FC236}">
                <a16:creationId xmlns:a16="http://schemas.microsoft.com/office/drawing/2014/main" id="{D2076AC4-2F24-4612-A0D0-9C6E366F13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0235E6-A0A5-49BB-BB68-9B7C8FC7BEBD}"/>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208857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DC5D-DEBF-43F0-BA86-7B81BC0EF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F0CBD3-77FA-4703-B741-8B593D211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B800F7-1B61-4ACC-B893-9E00E6948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973FE8-D766-4512-8C3A-F608A44144FC}"/>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6" name="Footer Placeholder 5">
            <a:extLst>
              <a:ext uri="{FF2B5EF4-FFF2-40B4-BE49-F238E27FC236}">
                <a16:creationId xmlns:a16="http://schemas.microsoft.com/office/drawing/2014/main" id="{59DB472F-7630-4D38-9DB4-0B238107C4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691D19-37B7-4BB3-AF2B-23E580884132}"/>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217687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0D9-DDE2-4FD4-B171-2A789A60D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114D96-2455-4ABB-858C-EDDFB8D9C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AB0006-7DAF-4F81-806D-1F6E19EDC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942B8E-7B27-429D-95E1-54BFFF96F2BB}"/>
              </a:ext>
            </a:extLst>
          </p:cNvPr>
          <p:cNvSpPr>
            <a:spLocks noGrp="1"/>
          </p:cNvSpPr>
          <p:nvPr>
            <p:ph type="dt" sz="half" idx="10"/>
          </p:nvPr>
        </p:nvSpPr>
        <p:spPr/>
        <p:txBody>
          <a:bodyPr/>
          <a:lstStyle/>
          <a:p>
            <a:fld id="{A6F997E6-C2B7-4479-A949-3E7CBA3DB28A}" type="datetimeFigureOut">
              <a:rPr lang="en-GB" smtClean="0"/>
              <a:t>30/10/2019</a:t>
            </a:fld>
            <a:endParaRPr lang="en-GB"/>
          </a:p>
        </p:txBody>
      </p:sp>
      <p:sp>
        <p:nvSpPr>
          <p:cNvPr id="6" name="Footer Placeholder 5">
            <a:extLst>
              <a:ext uri="{FF2B5EF4-FFF2-40B4-BE49-F238E27FC236}">
                <a16:creationId xmlns:a16="http://schemas.microsoft.com/office/drawing/2014/main" id="{FE6634D3-5288-4911-96A2-C4088E920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216EDD-8135-4E9B-A452-1D5BB7DA9E80}"/>
              </a:ext>
            </a:extLst>
          </p:cNvPr>
          <p:cNvSpPr>
            <a:spLocks noGrp="1"/>
          </p:cNvSpPr>
          <p:nvPr>
            <p:ph type="sldNum" sz="quarter" idx="12"/>
          </p:nvPr>
        </p:nvSpPr>
        <p:spPr/>
        <p:txBody>
          <a:bodyPr/>
          <a:lstStyle/>
          <a:p>
            <a:fld id="{E2D7450E-0215-4672-B2E0-8D276482E714}" type="slidenum">
              <a:rPr lang="en-GB" smtClean="0"/>
              <a:t>‹#›</a:t>
            </a:fld>
            <a:endParaRPr lang="en-GB"/>
          </a:p>
        </p:txBody>
      </p:sp>
    </p:spTree>
    <p:extLst>
      <p:ext uri="{BB962C8B-B14F-4D97-AF65-F5344CB8AC3E}">
        <p14:creationId xmlns:p14="http://schemas.microsoft.com/office/powerpoint/2010/main" val="121030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62AF8F-C80B-44D5-AB27-3893E57CF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8114EB-5646-410B-9A70-9753CC9D5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5F903-B485-443A-9DBD-3B9440369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997E6-C2B7-4479-A949-3E7CBA3DB28A}" type="datetimeFigureOut">
              <a:rPr lang="en-GB" smtClean="0"/>
              <a:t>30/10/2019</a:t>
            </a:fld>
            <a:endParaRPr lang="en-GB"/>
          </a:p>
        </p:txBody>
      </p:sp>
      <p:sp>
        <p:nvSpPr>
          <p:cNvPr id="5" name="Footer Placeholder 4">
            <a:extLst>
              <a:ext uri="{FF2B5EF4-FFF2-40B4-BE49-F238E27FC236}">
                <a16:creationId xmlns:a16="http://schemas.microsoft.com/office/drawing/2014/main" id="{718687C8-CA27-4533-A3BB-AEE3B5A48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F0A89A-5801-43F1-AAFA-123D4EE68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7450E-0215-4672-B2E0-8D276482E714}" type="slidenum">
              <a:rPr lang="en-GB" smtClean="0"/>
              <a:t>‹#›</a:t>
            </a:fld>
            <a:endParaRPr lang="en-GB"/>
          </a:p>
        </p:txBody>
      </p:sp>
    </p:spTree>
    <p:extLst>
      <p:ext uri="{BB962C8B-B14F-4D97-AF65-F5344CB8AC3E}">
        <p14:creationId xmlns:p14="http://schemas.microsoft.com/office/powerpoint/2010/main" val="260446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22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CCApprenticeships@Norfolk.gov.uk" TargetMode="External"/><Relationship Id="rId2" Type="http://schemas.openxmlformats.org/officeDocument/2006/relationships/image" Target="../media/image1.jp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www.ourncejourney.com/norfol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mailto:NCCApprenticeships@Norfolk.gov.uk" TargetMode="External"/><Relationship Id="rId5" Type="http://schemas.openxmlformats.org/officeDocument/2006/relationships/image" Target="../media/image1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18.jpeg"/><Relationship Id="rId5" Type="http://schemas.openxmlformats.org/officeDocument/2006/relationships/diagramData" Target="../diagrams/data1.xml"/><Relationship Id="rId10" Type="http://schemas.openxmlformats.org/officeDocument/2006/relationships/image" Target="../media/image17.jpeg"/><Relationship Id="rId4" Type="http://schemas.openxmlformats.org/officeDocument/2006/relationships/image" Target="../media/image2.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image" Target="../media/image1.jpg"/><Relationship Id="rId16"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hyperlink" Target="https://eur01.safelinks.protection.outlook.com/?url=http://links.govdelivery.com:80/track?type%3Dclick%26enid%3DZWFzPTEmbXNpZD0mYXVpZD0mbWFpbGluZ2lkPTIwMTkwOTIwLjEwNDUzNjYxJm1lc3NhZ2VpZD1NREItUFJELUJVTC0yMDE5MDkyMC4xMDQ1MzY2MSZkYXRhYmFzZWlkPTEwMDEmc2VyaWFsPTE2NzkyMTEwJmVtYWlsaWQ9bGF1cmVuLnJlYWRlckBub3Jmb2xrLmdvdi51ayZ1c2VyaWQ9bGF1cmVuLnJlYWRlckBub3Jmb2xrLmdvdi51ayZ0YXJnZXRpZD0mZmw9Jm12aWQ9JmV4dHJhPSYmJg%3D%3D%26%26%26120%26%26%26https://send.excellencegateway.org.uk/centres-for-excellence&amp;data=02|01|Edward.Rose@ccn.ac.uk|c05694e227a6422a43b308d748b13735|1db1f922ffde405abaf6c0e4a24552a9|0|1|637057798304471059&amp;sdata=B6lRLTurQ1r5m2JS38hb//c5ila4JWgrm7DHusmi/Ao%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instituteforapprenticeships.org/apprenticeship-standards/children-young-people-families-practitioner/" TargetMode="External"/><Relationship Id="rId13" Type="http://schemas.openxmlformats.org/officeDocument/2006/relationships/hyperlink" Target="https://www.instituteforapprenticeships.org/apprenticeship-standards/operations-departmental-manager/" TargetMode="External"/><Relationship Id="rId18" Type="http://schemas.openxmlformats.org/officeDocument/2006/relationships/hyperlink" Target="https://www.instituteforapprenticeships.org/apprenticeship-standards/teaching-assistant/" TargetMode="External"/><Relationship Id="rId3" Type="http://schemas.openxmlformats.org/officeDocument/2006/relationships/hyperlink" Target="https://www.instituteforapprenticeships.org/apprenticeship-standards/assessorcoach/" TargetMode="External"/><Relationship Id="rId21" Type="http://schemas.openxmlformats.org/officeDocument/2006/relationships/hyperlink" Target="https://findapprenticeshiptraining.sfa.bis.gov.uk/Apprenticeship/Framework/613-2-1?keyword=school" TargetMode="External"/><Relationship Id="rId7" Type="http://schemas.openxmlformats.org/officeDocument/2006/relationships/hyperlink" Target="https://www.instituteforapprenticeships.org/apprenticeship-standards/chartered-manager/" TargetMode="External"/><Relationship Id="rId12" Type="http://schemas.openxmlformats.org/officeDocument/2006/relationships/hyperlink" Target="https://www.instituteforapprenticeships.org/apprenticeship-standards/educational-leadership-apprenticeship/" TargetMode="External"/><Relationship Id="rId17" Type="http://schemas.openxmlformats.org/officeDocument/2006/relationships/hyperlink" Target="https://www.instituteforapprenticeships.org/apprenticeship-standards/senior-leader/" TargetMode="External"/><Relationship Id="rId25" Type="http://schemas.openxmlformats.org/officeDocument/2006/relationships/hyperlink" Target="https://www.instituteforapprenticeships.org/apprenticeship-standards/early-years-educator/" TargetMode="External"/><Relationship Id="rId2" Type="http://schemas.openxmlformats.org/officeDocument/2006/relationships/hyperlink" Target="https://www.instituteforapprenticeships.org/apprenticeship-standards/arts-therapist-degree/" TargetMode="External"/><Relationship Id="rId16" Type="http://schemas.openxmlformats.org/officeDocument/2006/relationships/hyperlink" Target="https://www.instituteforapprenticeships.org/apprenticeship-standards/school-business-professional/" TargetMode="External"/><Relationship Id="rId20" Type="http://schemas.openxmlformats.org/officeDocument/2006/relationships/hyperlink" Target="https://www.instituteforapprenticeships.org/apprenticeship-standards/accounts-finance-assistant/" TargetMode="External"/><Relationship Id="rId1" Type="http://schemas.openxmlformats.org/officeDocument/2006/relationships/slideLayout" Target="../slideLayouts/slideLayout1.xml"/><Relationship Id="rId6" Type="http://schemas.openxmlformats.org/officeDocument/2006/relationships/hyperlink" Target="https://www.instituteforapprenticeships.org/apprenticeship-standards/career-development-professional/" TargetMode="External"/><Relationship Id="rId11" Type="http://schemas.openxmlformats.org/officeDocument/2006/relationships/hyperlink" Target="https://www.instituteforapprenticeships.org/apprenticeship-standards/early-years-lead-practitioner-degree/" TargetMode="External"/><Relationship Id="rId24" Type="http://schemas.openxmlformats.org/officeDocument/2006/relationships/hyperlink" Target="https://www.instituteforapprenticeships.org/apprenticeship-standards/it-solutions-technician/" TargetMode="External"/><Relationship Id="rId5" Type="http://schemas.openxmlformats.org/officeDocument/2006/relationships/hyperlink" Target="https://www.instituteforapprenticeships.org/apprenticeship-standards/business-administrator/" TargetMode="External"/><Relationship Id="rId15" Type="http://schemas.openxmlformats.org/officeDocument/2006/relationships/hyperlink" Target="https://www.instituteforapprenticeships.org/apprenticeship-standards/professional-accounting-taxation-technician/" TargetMode="External"/><Relationship Id="rId23" Type="http://schemas.openxmlformats.org/officeDocument/2006/relationships/hyperlink" Target="https://www.instituteforapprenticeships.org/apprenticeship-standards/commis-chef/" TargetMode="External"/><Relationship Id="rId10" Type="http://schemas.openxmlformats.org/officeDocument/2006/relationships/hyperlink" Target="https://www.instituteforapprenticeships.org/apprenticeship-standards/early-years-senior-practitioner/" TargetMode="External"/><Relationship Id="rId19" Type="http://schemas.openxmlformats.org/officeDocument/2006/relationships/hyperlink" Target="https://www.instituteforapprenticeships.org/apprenticeship-standards/team-leader-supervisor/" TargetMode="External"/><Relationship Id="rId4" Type="http://schemas.openxmlformats.org/officeDocument/2006/relationships/hyperlink" Target="https://www.instituteforapprenticeships.org/apprenticeship-standards/associate-project-manager/" TargetMode="External"/><Relationship Id="rId9" Type="http://schemas.openxmlformats.org/officeDocument/2006/relationships/hyperlink" Target="https://www.instituteforapprenticeships.org/apprenticeship-standards/teacher/" TargetMode="External"/><Relationship Id="rId14" Type="http://schemas.openxmlformats.org/officeDocument/2006/relationships/hyperlink" Target="https://www.instituteforapprenticeships.org/apprenticeship-standards/payroll-administrator/" TargetMode="External"/><Relationship Id="rId22" Type="http://schemas.openxmlformats.org/officeDocument/2006/relationships/hyperlink" Target="https://www.instituteforapprenticeships.org/apprenticeship-standards/property-maintenance-operati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www.ourncejourney.com/norfolk" TargetMode="External"/><Relationship Id="rId3" Type="http://schemas.openxmlformats.org/officeDocument/2006/relationships/image" Target="../media/image1.jpg"/><Relationship Id="rId7" Type="http://schemas.openxmlformats.org/officeDocument/2006/relationships/hyperlink" Target="https://www.infospace.org.uk/hr/recruiting-and-inducting-new-staff/apprenticeship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mailto:NCCApprenticeships@Norfolk.gov.uk" TargetMode="External"/><Relationship Id="rId11" Type="http://schemas.openxmlformats.org/officeDocument/2006/relationships/hyperlink" Target="https://www.instituteforapprenticeships.org/apprenticeship-standards" TargetMode="External"/><Relationship Id="rId5" Type="http://schemas.openxmlformats.org/officeDocument/2006/relationships/image" Target="../media/image11.jpg"/><Relationship Id="rId10" Type="http://schemas.openxmlformats.org/officeDocument/2006/relationships/hyperlink" Target="https://www.gov.uk/topic/further-education-skills/apprenticeships" TargetMode="External"/><Relationship Id="rId4" Type="http://schemas.openxmlformats.org/officeDocument/2006/relationships/image" Target="../media/image2.png"/><Relationship Id="rId9" Type="http://schemas.openxmlformats.org/officeDocument/2006/relationships/hyperlink" Target="https://findapprenticeshiptraining.apprenticeships.education.gov.uk/Apprenticeship/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F1CB">
            <a:alpha val="45000"/>
          </a:srgb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269D058-47D1-46E3-ABA4-923651BFC397}"/>
              </a:ext>
            </a:extLst>
          </p:cNvPr>
          <p:cNvSpPr txBox="1"/>
          <p:nvPr/>
        </p:nvSpPr>
        <p:spPr>
          <a:xfrm>
            <a:off x="616959" y="572549"/>
            <a:ext cx="8096735" cy="313932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Apprenticeships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In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E943FDF-3847-4072-8E11-B2C53B9F42C7}"/>
              </a:ext>
            </a:extLst>
          </p:cNvPr>
          <p:cNvSpPr txBox="1"/>
          <p:nvPr/>
        </p:nvSpPr>
        <p:spPr>
          <a:xfrm>
            <a:off x="616959" y="3536673"/>
            <a:ext cx="5161541" cy="8002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1E2A5A"/>
                </a:solidFill>
                <a:latin typeface="Arial" panose="020B0604020202020204" pitchFamily="34" charset="0"/>
                <a:cs typeface="Arial" panose="020B0604020202020204" pitchFamily="34" charset="0"/>
              </a:rPr>
              <a:t>Primary Leadership Updates</a:t>
            </a:r>
            <a:endParaRPr kumimoji="0" lang="en-GB" sz="2000" b="1"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1E2A5A"/>
                </a:solidFill>
                <a:latin typeface="Arial" panose="020B0604020202020204" pitchFamily="34" charset="0"/>
                <a:cs typeface="Arial" panose="020B0604020202020204" pitchFamily="34" charset="0"/>
              </a:rPr>
              <a:t>Autumn</a:t>
            </a:r>
            <a:endParaRPr kumimoji="0" lang="en-GB" sz="2000" b="0"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2"/>
          <a:stretch>
            <a:fillRect/>
          </a:stretch>
        </p:blipFill>
        <p:spPr>
          <a:xfrm>
            <a:off x="324909" y="5906224"/>
            <a:ext cx="1784742" cy="555130"/>
          </a:xfrm>
          <a:prstGeom prst="rect">
            <a:avLst/>
          </a:prstGeom>
        </p:spPr>
      </p:pic>
      <p:sp>
        <p:nvSpPr>
          <p:cNvPr id="8" name="TextBox 7">
            <a:extLst>
              <a:ext uri="{FF2B5EF4-FFF2-40B4-BE49-F238E27FC236}">
                <a16:creationId xmlns:a16="http://schemas.microsoft.com/office/drawing/2014/main" id="{D7504E87-BFE4-4E2A-A950-90BFEC967049}"/>
              </a:ext>
            </a:extLst>
          </p:cNvPr>
          <p:cNvSpPr txBox="1"/>
          <p:nvPr/>
        </p:nvSpPr>
        <p:spPr>
          <a:xfrm>
            <a:off x="4665326" y="5520551"/>
            <a:ext cx="6900598" cy="940803"/>
          </a:xfrm>
          <a:prstGeom prst="rect">
            <a:avLst/>
          </a:prstGeom>
          <a:noFill/>
        </p:spPr>
        <p:txBody>
          <a:bodyPr wrap="square" rtlCol="0">
            <a:noAutofit/>
          </a:bodyPr>
          <a:lstStyle/>
          <a:p>
            <a:pPr marL="0" marR="0" lvl="0" indent="0" algn="l" defTabSz="914400" rtl="0" eaLnBrk="1" fontAlgn="auto" latinLnBrk="0" hangingPunct="1">
              <a:lnSpc>
                <a:spcPct val="17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rPr>
              <a:t>Lauren Reader,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rPr>
              <a:t>Apprenticeships &amp; Talent Development Partner at Norfolk County Council</a:t>
            </a:r>
          </a:p>
          <a:p>
            <a:pPr lvl="0">
              <a:defRPr/>
            </a:pPr>
            <a:r>
              <a:rPr lang="en-GB" sz="1600" dirty="0">
                <a:solidFill>
                  <a:prstClr val="black"/>
                </a:solidFill>
                <a:hlinkClick r:id="rId3">
                  <a:extLst>
                    <a:ext uri="{A12FA001-AC4F-418D-AE19-62706E023703}">
                      <ahyp:hlinkClr xmlns:ahyp="http://schemas.microsoft.com/office/drawing/2018/hyperlinkcolor" val="tx"/>
                    </a:ext>
                  </a:extLst>
                </a:hlinkClick>
              </a:rPr>
              <a:t>NCCApprenticeships@Norfolk.gov.uk</a:t>
            </a:r>
            <a:endParaRPr kumimoji="0" lang="en-GB" sz="1600" b="0" i="0" u="none" strike="noStrike" kern="1200" cap="none" spc="0" normalizeH="0" baseline="0" noProof="0" dirty="0">
              <a:ln>
                <a:noFill/>
              </a:ln>
              <a:solidFill>
                <a:srgbClr val="1E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4060" y="0"/>
            <a:ext cx="3404210" cy="1159933"/>
          </a:xfrm>
          <a:prstGeom prst="rect">
            <a:avLst/>
          </a:prstGeom>
        </p:spPr>
      </p:pic>
    </p:spTree>
    <p:extLst>
      <p:ext uri="{BB962C8B-B14F-4D97-AF65-F5344CB8AC3E}">
        <p14:creationId xmlns:p14="http://schemas.microsoft.com/office/powerpoint/2010/main" val="162654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2"/>
          <a:stretch>
            <a:fillRect/>
          </a:stretch>
        </p:blipFill>
        <p:spPr>
          <a:xfrm>
            <a:off x="324909" y="5906224"/>
            <a:ext cx="1784742" cy="555130"/>
          </a:xfrm>
          <a:prstGeom prst="rect">
            <a:avLst/>
          </a:prstGeom>
        </p:spPr>
      </p:pic>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759" y="111612"/>
            <a:ext cx="3404210" cy="1159933"/>
          </a:xfrm>
          <a:prstGeom prst="rect">
            <a:avLst/>
          </a:prstGeom>
        </p:spPr>
      </p:pic>
      <p:pic>
        <p:nvPicPr>
          <p:cNvPr id="13" name="Picture 12">
            <a:hlinkClick r:id="rId4"/>
            <a:extLst>
              <a:ext uri="{FF2B5EF4-FFF2-40B4-BE49-F238E27FC236}">
                <a16:creationId xmlns:a16="http://schemas.microsoft.com/office/drawing/2014/main" id="{5FC78D6B-1079-4A25-ACB1-120BED8B6C28}"/>
              </a:ext>
            </a:extLst>
          </p:cNvPr>
          <p:cNvPicPr>
            <a:picLocks noChangeAspect="1"/>
          </p:cNvPicPr>
          <p:nvPr/>
        </p:nvPicPr>
        <p:blipFill>
          <a:blip r:embed="rId5"/>
          <a:stretch>
            <a:fillRect/>
          </a:stretch>
        </p:blipFill>
        <p:spPr>
          <a:xfrm>
            <a:off x="97970" y="1896567"/>
            <a:ext cx="11987353" cy="3118097"/>
          </a:xfrm>
          <a:prstGeom prst="rect">
            <a:avLst/>
          </a:prstGeom>
        </p:spPr>
      </p:pic>
    </p:spTree>
    <p:extLst>
      <p:ext uri="{BB962C8B-B14F-4D97-AF65-F5344CB8AC3E}">
        <p14:creationId xmlns:p14="http://schemas.microsoft.com/office/powerpoint/2010/main" val="172013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2360768-CB2B-42B2-B37C-6D80808940EF}"/>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4AA8AD91-E5AE-4CEC-9F9D-A71965E69EDD}"/>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1" name="Picture 10">
            <a:extLst>
              <a:ext uri="{FF2B5EF4-FFF2-40B4-BE49-F238E27FC236}">
                <a16:creationId xmlns:a16="http://schemas.microsoft.com/office/drawing/2014/main" id="{E2F71D16-F218-4599-95A3-9530CAA2E0D7}"/>
              </a:ext>
            </a:extLst>
          </p:cNvPr>
          <p:cNvPicPr>
            <a:picLocks noChangeAspect="1"/>
          </p:cNvPicPr>
          <p:nvPr/>
        </p:nvPicPr>
        <p:blipFill>
          <a:blip r:embed="rId3"/>
          <a:stretch>
            <a:fillRect/>
          </a:stretch>
        </p:blipFill>
        <p:spPr>
          <a:xfrm>
            <a:off x="10439742" y="6047454"/>
            <a:ext cx="1307802" cy="397409"/>
          </a:xfrm>
          <a:prstGeom prst="rect">
            <a:avLst/>
          </a:prstGeom>
        </p:spPr>
      </p:pic>
      <p:sp>
        <p:nvSpPr>
          <p:cNvPr id="12" name="TextBox 11">
            <a:extLst>
              <a:ext uri="{FF2B5EF4-FFF2-40B4-BE49-F238E27FC236}">
                <a16:creationId xmlns:a16="http://schemas.microsoft.com/office/drawing/2014/main" id="{FB891120-1747-436A-BBB8-1D118B72977D}"/>
              </a:ext>
            </a:extLst>
          </p:cNvPr>
          <p:cNvSpPr txBox="1"/>
          <p:nvPr/>
        </p:nvSpPr>
        <p:spPr>
          <a:xfrm>
            <a:off x="146637" y="164312"/>
            <a:ext cx="9471149" cy="838666"/>
          </a:xfrm>
          <a:prstGeom prst="rect">
            <a:avLst/>
          </a:prstGeom>
          <a:noFill/>
        </p:spPr>
        <p:txBody>
          <a:bodyPr wrap="square" rtlCol="0">
            <a:noAutofit/>
          </a:bodyPr>
          <a:lstStyle/>
          <a:p>
            <a:r>
              <a:rPr lang="en-GB" sz="4000" b="1" dirty="0">
                <a:solidFill>
                  <a:srgbClr val="1E2A5A"/>
                </a:solidFill>
                <a:latin typeface="Arial" panose="020B0604020202020204" pitchFamily="34" charset="0"/>
                <a:cs typeface="Arial" panose="020B0604020202020204" pitchFamily="34" charset="0"/>
              </a:rPr>
              <a:t>Strategic use of Apprenticeship Levy</a:t>
            </a:r>
            <a:endParaRPr lang="en-US" sz="4000" dirty="0">
              <a:solidFill>
                <a:srgbClr val="1E2A5A"/>
              </a:solidFill>
            </a:endParaRPr>
          </a:p>
        </p:txBody>
      </p:sp>
      <p:sp>
        <p:nvSpPr>
          <p:cNvPr id="9" name="TextBox 8">
            <a:extLst>
              <a:ext uri="{FF2B5EF4-FFF2-40B4-BE49-F238E27FC236}">
                <a16:creationId xmlns:a16="http://schemas.microsoft.com/office/drawing/2014/main" id="{94C524AE-E84D-4AF1-92B0-A66047ABF364}"/>
              </a:ext>
            </a:extLst>
          </p:cNvPr>
          <p:cNvSpPr txBox="1"/>
          <p:nvPr/>
        </p:nvSpPr>
        <p:spPr>
          <a:xfrm>
            <a:off x="1097475" y="1581514"/>
            <a:ext cx="4573909" cy="910346"/>
          </a:xfrm>
          <a:prstGeom prst="rect">
            <a:avLst/>
          </a:prstGeom>
          <a:noFill/>
        </p:spPr>
        <p:txBody>
          <a:bodyPr wrap="square" rtlCol="0">
            <a:noAutofit/>
          </a:bodyPr>
          <a:lstStyle/>
          <a:p>
            <a:pPr>
              <a:spcBef>
                <a:spcPts val="1200"/>
              </a:spcBef>
              <a:buClr>
                <a:srgbClr val="97BF0D"/>
              </a:buClr>
              <a:buSzPct val="102000"/>
            </a:pPr>
            <a:r>
              <a:rPr lang="en-US" sz="1600" dirty="0">
                <a:latin typeface="Arial" panose="020B0604020202020204" pitchFamily="34" charset="0"/>
                <a:cs typeface="Arial" panose="020B0604020202020204" pitchFamily="34" charset="0"/>
              </a:rPr>
              <a:t>Utilise the Levy on Higher Level apprenticeships at Level 7 such as an MBA or MEd</a:t>
            </a:r>
          </a:p>
        </p:txBody>
      </p:sp>
      <p:sp>
        <p:nvSpPr>
          <p:cNvPr id="10" name="TextBox 9">
            <a:extLst>
              <a:ext uri="{FF2B5EF4-FFF2-40B4-BE49-F238E27FC236}">
                <a16:creationId xmlns:a16="http://schemas.microsoft.com/office/drawing/2014/main" id="{AAF4B588-2D44-4867-8F07-12362DD3A4EF}"/>
              </a:ext>
            </a:extLst>
          </p:cNvPr>
          <p:cNvSpPr txBox="1"/>
          <p:nvPr/>
        </p:nvSpPr>
        <p:spPr>
          <a:xfrm>
            <a:off x="242908" y="1550722"/>
            <a:ext cx="613980" cy="61106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13" name="TextBox 12">
            <a:extLst>
              <a:ext uri="{FF2B5EF4-FFF2-40B4-BE49-F238E27FC236}">
                <a16:creationId xmlns:a16="http://schemas.microsoft.com/office/drawing/2014/main" id="{42C84BF3-E864-4B6B-9E4E-EE17FEC92435}"/>
              </a:ext>
            </a:extLst>
          </p:cNvPr>
          <p:cNvSpPr txBox="1"/>
          <p:nvPr/>
        </p:nvSpPr>
        <p:spPr>
          <a:xfrm>
            <a:off x="1111634" y="2361184"/>
            <a:ext cx="4877779" cy="910346"/>
          </a:xfrm>
          <a:prstGeom prst="rect">
            <a:avLst/>
          </a:prstGeom>
          <a:noFill/>
        </p:spPr>
        <p:txBody>
          <a:bodyPr wrap="square" rtlCol="0">
            <a:normAutofit/>
          </a:bodyPr>
          <a:lstStyle/>
          <a:p>
            <a:pPr>
              <a:buClr>
                <a:srgbClr val="97BF0D"/>
              </a:buClr>
              <a:buSzPct val="102000"/>
            </a:pPr>
            <a:r>
              <a:rPr lang="en-US" sz="1600" dirty="0">
                <a:solidFill>
                  <a:srgbClr val="1E2A5A"/>
                </a:solidFill>
                <a:latin typeface="Arial" panose="020B0604020202020204" pitchFamily="34" charset="0"/>
                <a:cs typeface="Arial" panose="020B0604020202020204" pitchFamily="34" charset="0"/>
              </a:rPr>
              <a:t>Develop your current and aspiring Middle Leaders with Education Management Programme for Teachers</a:t>
            </a:r>
          </a:p>
        </p:txBody>
      </p:sp>
      <p:sp>
        <p:nvSpPr>
          <p:cNvPr id="14" name="TextBox 13">
            <a:extLst>
              <a:ext uri="{FF2B5EF4-FFF2-40B4-BE49-F238E27FC236}">
                <a16:creationId xmlns:a16="http://schemas.microsoft.com/office/drawing/2014/main" id="{FA4A661D-2AB0-45C7-9553-186594A486DB}"/>
              </a:ext>
            </a:extLst>
          </p:cNvPr>
          <p:cNvSpPr txBox="1"/>
          <p:nvPr/>
        </p:nvSpPr>
        <p:spPr>
          <a:xfrm>
            <a:off x="210838" y="2544035"/>
            <a:ext cx="613980" cy="61106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15" name="TextBox 14">
            <a:extLst>
              <a:ext uri="{FF2B5EF4-FFF2-40B4-BE49-F238E27FC236}">
                <a16:creationId xmlns:a16="http://schemas.microsoft.com/office/drawing/2014/main" id="{3F228C10-4666-4E7C-B143-A4025AA98175}"/>
              </a:ext>
            </a:extLst>
          </p:cNvPr>
          <p:cNvSpPr txBox="1"/>
          <p:nvPr/>
        </p:nvSpPr>
        <p:spPr>
          <a:xfrm>
            <a:off x="1118225" y="3429000"/>
            <a:ext cx="5140192" cy="2065032"/>
          </a:xfrm>
          <a:prstGeom prst="rect">
            <a:avLst/>
          </a:prstGeom>
          <a:noFill/>
        </p:spPr>
        <p:txBody>
          <a:bodyPr wrap="square" rtlCol="0">
            <a:noAutofit/>
          </a:bodyPr>
          <a:lstStyle/>
          <a:p>
            <a:pPr>
              <a:lnSpc>
                <a:spcPct val="110000"/>
              </a:lnSpc>
              <a:buClr>
                <a:srgbClr val="97BF0D"/>
              </a:buClr>
              <a:buSzPct val="102000"/>
            </a:pPr>
            <a:r>
              <a:rPr lang="en-US" sz="1600" dirty="0">
                <a:latin typeface="Arial" panose="020B0604020202020204" pitchFamily="34" charset="0"/>
                <a:cs typeface="Arial" panose="020B0604020202020204" pitchFamily="34" charset="0"/>
              </a:rPr>
              <a:t>Offer CPD for non-teaching staff, such as Project Management, School Business Manager, ACCA/CIMA L7 qualifications, AAT, Team Leading, Caretaker/Facilities Management…</a:t>
            </a:r>
          </a:p>
          <a:p>
            <a:pPr>
              <a:lnSpc>
                <a:spcPct val="110000"/>
              </a:lnSpc>
              <a:spcBef>
                <a:spcPts val="900"/>
              </a:spcBef>
              <a:buClr>
                <a:srgbClr val="97BF0D"/>
              </a:buClr>
              <a:buSzPct val="102000"/>
            </a:pPr>
            <a:r>
              <a:rPr lang="en-US" sz="1600" dirty="0">
                <a:latin typeface="Arial" panose="020B0604020202020204" pitchFamily="34" charset="0"/>
                <a:cs typeface="Arial" panose="020B0604020202020204" pitchFamily="34" charset="0"/>
              </a:rPr>
              <a:t>…OR even a </a:t>
            </a:r>
            <a:r>
              <a:rPr lang="en-GB" sz="1600" dirty="0">
                <a:latin typeface="Arial" panose="020B0604020202020204" pitchFamily="34" charset="0"/>
                <a:cs typeface="Arial" panose="020B0604020202020204" pitchFamily="34" charset="0"/>
              </a:rPr>
              <a:t>Certificate in Higher Education in working with Children Young People and Families</a:t>
            </a: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5672C27-E8E1-46F8-B390-5ED6E4BBAC91}"/>
              </a:ext>
            </a:extLst>
          </p:cNvPr>
          <p:cNvSpPr txBox="1"/>
          <p:nvPr/>
        </p:nvSpPr>
        <p:spPr>
          <a:xfrm>
            <a:off x="210838" y="3558338"/>
            <a:ext cx="613980" cy="61106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17" name="TextBox 16">
            <a:extLst>
              <a:ext uri="{FF2B5EF4-FFF2-40B4-BE49-F238E27FC236}">
                <a16:creationId xmlns:a16="http://schemas.microsoft.com/office/drawing/2014/main" id="{9EAB347F-D01C-4EE7-9E66-5E081443956C}"/>
              </a:ext>
            </a:extLst>
          </p:cNvPr>
          <p:cNvSpPr txBox="1"/>
          <p:nvPr/>
        </p:nvSpPr>
        <p:spPr>
          <a:xfrm>
            <a:off x="6628186" y="1372929"/>
            <a:ext cx="5085645" cy="853436"/>
          </a:xfrm>
          <a:prstGeom prst="rect">
            <a:avLst/>
          </a:prstGeom>
          <a:noFill/>
        </p:spPr>
        <p:txBody>
          <a:bodyPr wrap="square" rtlCol="0">
            <a:normAutofit/>
          </a:bodyPr>
          <a:lstStyle/>
          <a:p>
            <a:pPr>
              <a:buClr>
                <a:srgbClr val="97BF0D"/>
              </a:buClr>
              <a:buSzPct val="102000"/>
            </a:pPr>
            <a:r>
              <a:rPr lang="en-US" sz="2000" dirty="0">
                <a:solidFill>
                  <a:schemeClr val="tx1">
                    <a:lumMod val="65000"/>
                    <a:lumOff val="35000"/>
                  </a:schemeClr>
                </a:solidFill>
                <a:latin typeface="Arial" panose="020B0604020202020204" pitchFamily="34" charset="0"/>
                <a:cs typeface="Arial" panose="020B0604020202020204" pitchFamily="34" charset="0"/>
              </a:rPr>
              <a:t>Agree to </a:t>
            </a:r>
            <a:r>
              <a:rPr lang="en-US" sz="2800" b="1" dirty="0">
                <a:solidFill>
                  <a:schemeClr val="tx1">
                    <a:lumMod val="65000"/>
                    <a:lumOff val="35000"/>
                  </a:schemeClr>
                </a:solidFill>
                <a:latin typeface="Arial" panose="020B0604020202020204" pitchFamily="34" charset="0"/>
                <a:cs typeface="Arial" panose="020B0604020202020204" pitchFamily="34" charset="0"/>
              </a:rPr>
              <a:t>share levy </a:t>
            </a:r>
            <a:r>
              <a:rPr lang="en-US" sz="2000" dirty="0">
                <a:solidFill>
                  <a:schemeClr val="tx1">
                    <a:lumMod val="65000"/>
                    <a:lumOff val="35000"/>
                  </a:schemeClr>
                </a:solidFill>
                <a:latin typeface="Arial" panose="020B0604020202020204" pitchFamily="34" charset="0"/>
                <a:cs typeface="Arial" panose="020B0604020202020204" pitchFamily="34" charset="0"/>
              </a:rPr>
              <a:t>within Supply Chain, such as:</a:t>
            </a:r>
          </a:p>
        </p:txBody>
      </p:sp>
      <p:sp>
        <p:nvSpPr>
          <p:cNvPr id="18" name="TextBox 17">
            <a:extLst>
              <a:ext uri="{FF2B5EF4-FFF2-40B4-BE49-F238E27FC236}">
                <a16:creationId xmlns:a16="http://schemas.microsoft.com/office/drawing/2014/main" id="{3C114DAF-63FA-4721-B183-7CD12F8C58CB}"/>
              </a:ext>
            </a:extLst>
          </p:cNvPr>
          <p:cNvSpPr txBox="1"/>
          <p:nvPr/>
        </p:nvSpPr>
        <p:spPr>
          <a:xfrm>
            <a:off x="5879216" y="1550722"/>
            <a:ext cx="613980" cy="61106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19" name="TextBox 18">
            <a:extLst>
              <a:ext uri="{FF2B5EF4-FFF2-40B4-BE49-F238E27FC236}">
                <a16:creationId xmlns:a16="http://schemas.microsoft.com/office/drawing/2014/main" id="{79AB95EE-7618-498B-B9E6-EC43C823427E}"/>
              </a:ext>
            </a:extLst>
          </p:cNvPr>
          <p:cNvSpPr txBox="1"/>
          <p:nvPr/>
        </p:nvSpPr>
        <p:spPr>
          <a:xfrm>
            <a:off x="7300107" y="2360750"/>
            <a:ext cx="3411435" cy="910346"/>
          </a:xfrm>
          <a:prstGeom prst="rect">
            <a:avLst/>
          </a:prstGeom>
          <a:noFill/>
        </p:spPr>
        <p:txBody>
          <a:bodyPr wrap="square" rtlCol="0">
            <a:normAutofit/>
          </a:bodyPr>
          <a:lstStyle/>
          <a:p>
            <a:pPr>
              <a:buClr>
                <a:srgbClr val="97BF0D"/>
              </a:buClr>
              <a:buSzPct val="102000"/>
            </a:pPr>
            <a:r>
              <a:rPr lang="en-US" sz="1600" dirty="0">
                <a:solidFill>
                  <a:schemeClr val="tx1">
                    <a:lumMod val="65000"/>
                    <a:lumOff val="35000"/>
                  </a:schemeClr>
                </a:solidFill>
                <a:latin typeface="Arial" panose="020B0604020202020204" pitchFamily="34" charset="0"/>
                <a:cs typeface="Arial" panose="020B0604020202020204" pitchFamily="34" charset="0"/>
              </a:rPr>
              <a:t>Academies and MATs</a:t>
            </a:r>
          </a:p>
          <a:p>
            <a:pPr>
              <a:buClr>
                <a:srgbClr val="97BF0D"/>
              </a:buClr>
              <a:buSzPct val="102000"/>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31395E7-4BCD-4474-9F5B-80605B9A72D6}"/>
              </a:ext>
            </a:extLst>
          </p:cNvPr>
          <p:cNvSpPr txBox="1"/>
          <p:nvPr/>
        </p:nvSpPr>
        <p:spPr>
          <a:xfrm>
            <a:off x="6582284" y="2423039"/>
            <a:ext cx="613980" cy="611068"/>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21" name="TextBox 20">
            <a:extLst>
              <a:ext uri="{FF2B5EF4-FFF2-40B4-BE49-F238E27FC236}">
                <a16:creationId xmlns:a16="http://schemas.microsoft.com/office/drawing/2014/main" id="{869B6E1C-9900-4B34-BDA9-86A3CFFF1140}"/>
              </a:ext>
            </a:extLst>
          </p:cNvPr>
          <p:cNvSpPr txBox="1"/>
          <p:nvPr/>
        </p:nvSpPr>
        <p:spPr>
          <a:xfrm>
            <a:off x="7300107" y="2750996"/>
            <a:ext cx="3411435" cy="485930"/>
          </a:xfrm>
          <a:prstGeom prst="rect">
            <a:avLst/>
          </a:prstGeom>
          <a:noFill/>
        </p:spPr>
        <p:txBody>
          <a:bodyPr wrap="square" rtlCol="0">
            <a:normAutofit/>
          </a:bodyPr>
          <a:lstStyle/>
          <a:p>
            <a:pPr>
              <a:buClr>
                <a:srgbClr val="97BF0D"/>
              </a:buClr>
              <a:buSzPct val="102000"/>
            </a:pPr>
            <a:r>
              <a:rPr lang="en-US" sz="1600" dirty="0">
                <a:solidFill>
                  <a:schemeClr val="tx1">
                    <a:lumMod val="65000"/>
                    <a:lumOff val="35000"/>
                  </a:schemeClr>
                </a:solidFill>
                <a:latin typeface="Arial" panose="020B0604020202020204" pitchFamily="34" charset="0"/>
                <a:cs typeface="Arial" panose="020B0604020202020204" pitchFamily="34" charset="0"/>
              </a:rPr>
              <a:t>Nurseries – training nursery staff</a:t>
            </a:r>
          </a:p>
        </p:txBody>
      </p:sp>
      <p:sp>
        <p:nvSpPr>
          <p:cNvPr id="22" name="TextBox 21">
            <a:extLst>
              <a:ext uri="{FF2B5EF4-FFF2-40B4-BE49-F238E27FC236}">
                <a16:creationId xmlns:a16="http://schemas.microsoft.com/office/drawing/2014/main" id="{882DCA53-7367-45EA-889A-F844D6800F26}"/>
              </a:ext>
            </a:extLst>
          </p:cNvPr>
          <p:cNvSpPr txBox="1"/>
          <p:nvPr/>
        </p:nvSpPr>
        <p:spPr>
          <a:xfrm>
            <a:off x="6582284" y="3230343"/>
            <a:ext cx="613980" cy="611068"/>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28" name="TextBox 27">
            <a:extLst>
              <a:ext uri="{FF2B5EF4-FFF2-40B4-BE49-F238E27FC236}">
                <a16:creationId xmlns:a16="http://schemas.microsoft.com/office/drawing/2014/main" id="{36B1F462-3231-47B0-9EA6-5B12713D9273}"/>
              </a:ext>
            </a:extLst>
          </p:cNvPr>
          <p:cNvSpPr txBox="1"/>
          <p:nvPr/>
        </p:nvSpPr>
        <p:spPr>
          <a:xfrm>
            <a:off x="1128157" y="5416403"/>
            <a:ext cx="5416881" cy="910346"/>
          </a:xfrm>
          <a:prstGeom prst="rect">
            <a:avLst/>
          </a:prstGeom>
          <a:noFill/>
        </p:spPr>
        <p:txBody>
          <a:bodyPr wrap="square" rtlCol="0">
            <a:normAutofit/>
          </a:bodyPr>
          <a:lstStyle/>
          <a:p>
            <a:pPr>
              <a:buClr>
                <a:srgbClr val="97BF0D"/>
              </a:buClr>
              <a:buSzPct val="102000"/>
            </a:pPr>
            <a:r>
              <a:rPr lang="en-US" sz="1600" dirty="0">
                <a:solidFill>
                  <a:srgbClr val="1E2A5A"/>
                </a:solidFill>
                <a:latin typeface="Arial" panose="020B0604020202020204" pitchFamily="34" charset="0"/>
                <a:cs typeface="Arial" panose="020B0604020202020204" pitchFamily="34" charset="0"/>
              </a:rPr>
              <a:t>Create a wider talent pipeline of staff by recruiting using the Teacher, Teaching Assistant or Business Administrator (incl Reception) Apprenticeship Standards</a:t>
            </a:r>
          </a:p>
        </p:txBody>
      </p:sp>
      <p:sp>
        <p:nvSpPr>
          <p:cNvPr id="29" name="TextBox 28">
            <a:extLst>
              <a:ext uri="{FF2B5EF4-FFF2-40B4-BE49-F238E27FC236}">
                <a16:creationId xmlns:a16="http://schemas.microsoft.com/office/drawing/2014/main" id="{80340230-F40A-41CB-9A42-45663429B9A0}"/>
              </a:ext>
            </a:extLst>
          </p:cNvPr>
          <p:cNvSpPr txBox="1"/>
          <p:nvPr/>
        </p:nvSpPr>
        <p:spPr>
          <a:xfrm>
            <a:off x="195608" y="4543440"/>
            <a:ext cx="613980" cy="61106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30" name="TextBox 29">
            <a:extLst>
              <a:ext uri="{FF2B5EF4-FFF2-40B4-BE49-F238E27FC236}">
                <a16:creationId xmlns:a16="http://schemas.microsoft.com/office/drawing/2014/main" id="{02C3545E-AF80-46C2-B9D2-7E106EC4F311}"/>
              </a:ext>
            </a:extLst>
          </p:cNvPr>
          <p:cNvSpPr txBox="1"/>
          <p:nvPr/>
        </p:nvSpPr>
        <p:spPr>
          <a:xfrm>
            <a:off x="7325051" y="4772413"/>
            <a:ext cx="4413198" cy="1443238"/>
          </a:xfrm>
          <a:prstGeom prst="rect">
            <a:avLst/>
          </a:prstGeom>
          <a:noFill/>
        </p:spPr>
        <p:txBody>
          <a:bodyPr wrap="square" rtlCol="0">
            <a:normAutofit/>
          </a:bodyPr>
          <a:lstStyle/>
          <a:p>
            <a:pPr>
              <a:buClr>
                <a:srgbClr val="97BF0D"/>
              </a:buClr>
              <a:buSzPct val="102000"/>
            </a:pPr>
            <a:r>
              <a:rPr lang="en-US" sz="1600" dirty="0">
                <a:solidFill>
                  <a:schemeClr val="tx1">
                    <a:lumMod val="65000"/>
                    <a:lumOff val="35000"/>
                  </a:schemeClr>
                </a:solidFill>
                <a:latin typeface="Arial" panose="020B0604020202020204" pitchFamily="34" charset="0"/>
                <a:cs typeface="Arial" panose="020B0604020202020204" pitchFamily="34" charset="0"/>
              </a:rPr>
              <a:t>Co-fund shared interest roles and train them with an apprenticeship (e.g. additional parenting support roles or Careers Advice  etc.)</a:t>
            </a:r>
          </a:p>
        </p:txBody>
      </p:sp>
      <p:sp>
        <p:nvSpPr>
          <p:cNvPr id="31" name="TextBox 30">
            <a:extLst>
              <a:ext uri="{FF2B5EF4-FFF2-40B4-BE49-F238E27FC236}">
                <a16:creationId xmlns:a16="http://schemas.microsoft.com/office/drawing/2014/main" id="{FBCEA821-39BF-4C22-B7D2-A7C3800ABC07}"/>
              </a:ext>
            </a:extLst>
          </p:cNvPr>
          <p:cNvSpPr txBox="1"/>
          <p:nvPr/>
        </p:nvSpPr>
        <p:spPr>
          <a:xfrm>
            <a:off x="6582284" y="4039890"/>
            <a:ext cx="613980" cy="611068"/>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33" name="TextBox 32">
            <a:extLst>
              <a:ext uri="{FF2B5EF4-FFF2-40B4-BE49-F238E27FC236}">
                <a16:creationId xmlns:a16="http://schemas.microsoft.com/office/drawing/2014/main" id="{E12B8CFB-922B-4FE2-8771-7E37B83093B5}"/>
              </a:ext>
            </a:extLst>
          </p:cNvPr>
          <p:cNvSpPr txBox="1"/>
          <p:nvPr/>
        </p:nvSpPr>
        <p:spPr>
          <a:xfrm>
            <a:off x="196717" y="5509987"/>
            <a:ext cx="613980" cy="61106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34" name="TextBox 33">
            <a:extLst>
              <a:ext uri="{FF2B5EF4-FFF2-40B4-BE49-F238E27FC236}">
                <a16:creationId xmlns:a16="http://schemas.microsoft.com/office/drawing/2014/main" id="{F08803EA-6DB4-4B9D-B8E5-8E00D92DBCD5}"/>
              </a:ext>
            </a:extLst>
          </p:cNvPr>
          <p:cNvSpPr txBox="1"/>
          <p:nvPr/>
        </p:nvSpPr>
        <p:spPr>
          <a:xfrm>
            <a:off x="7299087" y="3859211"/>
            <a:ext cx="4104339" cy="1102491"/>
          </a:xfrm>
          <a:prstGeom prst="rect">
            <a:avLst/>
          </a:prstGeom>
          <a:noFill/>
        </p:spPr>
        <p:txBody>
          <a:bodyPr wrap="square" rtlCol="0">
            <a:normAutofit/>
          </a:bodyPr>
          <a:lstStyle/>
          <a:p>
            <a:pPr>
              <a:buClr>
                <a:srgbClr val="97BF0D"/>
              </a:buClr>
              <a:buSzPct val="102000"/>
            </a:pPr>
            <a:r>
              <a:rPr lang="en-US" sz="1600" dirty="0">
                <a:solidFill>
                  <a:schemeClr val="tx1">
                    <a:lumMod val="65000"/>
                    <a:lumOff val="35000"/>
                  </a:schemeClr>
                </a:solidFill>
                <a:latin typeface="Arial" panose="020B0604020202020204" pitchFamily="34" charset="0"/>
                <a:cs typeface="Arial" panose="020B0604020202020204" pitchFamily="34" charset="0"/>
              </a:rPr>
              <a:t>Support Local SMEs to fund apprenticeship training – encouraging vacancies and opportunities for your pupils </a:t>
            </a:r>
          </a:p>
        </p:txBody>
      </p:sp>
      <p:sp>
        <p:nvSpPr>
          <p:cNvPr id="35" name="TextBox 34">
            <a:extLst>
              <a:ext uri="{FF2B5EF4-FFF2-40B4-BE49-F238E27FC236}">
                <a16:creationId xmlns:a16="http://schemas.microsoft.com/office/drawing/2014/main" id="{2B885D4C-DBCE-415C-975E-50F0ACD9CBA1}"/>
              </a:ext>
            </a:extLst>
          </p:cNvPr>
          <p:cNvSpPr txBox="1"/>
          <p:nvPr/>
        </p:nvSpPr>
        <p:spPr>
          <a:xfrm>
            <a:off x="6582284" y="4844819"/>
            <a:ext cx="613980" cy="611068"/>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600" b="1" dirty="0">
              <a:solidFill>
                <a:schemeClr val="bg1"/>
              </a:solidFill>
            </a:endParaRPr>
          </a:p>
        </p:txBody>
      </p:sp>
      <p:sp>
        <p:nvSpPr>
          <p:cNvPr id="37" name="Rectangle 36">
            <a:extLst>
              <a:ext uri="{FF2B5EF4-FFF2-40B4-BE49-F238E27FC236}">
                <a16:creationId xmlns:a16="http://schemas.microsoft.com/office/drawing/2014/main" id="{446A070B-F4F5-4A01-8049-4856A07BE2C0}"/>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43CF376-2D6E-4B9E-A84C-0E94C2722ED6}"/>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E998B090-8DB9-4810-87DC-34875B0F605C}"/>
              </a:ext>
            </a:extLst>
          </p:cNvPr>
          <p:cNvSpPr txBox="1"/>
          <p:nvPr/>
        </p:nvSpPr>
        <p:spPr>
          <a:xfrm>
            <a:off x="572180" y="964229"/>
            <a:ext cx="3295964" cy="400110"/>
          </a:xfrm>
          <a:prstGeom prst="rect">
            <a:avLst/>
          </a:prstGeom>
          <a:noFill/>
        </p:spPr>
        <p:txBody>
          <a:bodyPr wrap="square" rtlCol="0">
            <a:spAutoFit/>
          </a:bodyPr>
          <a:lstStyle/>
          <a:p>
            <a:r>
              <a:rPr lang="en-GB" sz="2000" b="1" dirty="0"/>
              <a:t>IN THE SCHOOL</a:t>
            </a:r>
          </a:p>
        </p:txBody>
      </p:sp>
      <p:sp>
        <p:nvSpPr>
          <p:cNvPr id="36" name="TextBox 35">
            <a:extLst>
              <a:ext uri="{FF2B5EF4-FFF2-40B4-BE49-F238E27FC236}">
                <a16:creationId xmlns:a16="http://schemas.microsoft.com/office/drawing/2014/main" id="{9FFF091E-504D-46A0-8E39-5D924C812BEA}"/>
              </a:ext>
            </a:extLst>
          </p:cNvPr>
          <p:cNvSpPr txBox="1"/>
          <p:nvPr/>
        </p:nvSpPr>
        <p:spPr>
          <a:xfrm>
            <a:off x="6055293" y="964229"/>
            <a:ext cx="3295964" cy="400110"/>
          </a:xfrm>
          <a:prstGeom prst="rect">
            <a:avLst/>
          </a:prstGeom>
          <a:noFill/>
        </p:spPr>
        <p:txBody>
          <a:bodyPr wrap="square" rtlCol="0">
            <a:spAutoFit/>
          </a:bodyPr>
          <a:lstStyle/>
          <a:p>
            <a:r>
              <a:rPr lang="en-GB" sz="2000" b="1" dirty="0"/>
              <a:t>OUTSIDE THE SCHOOL</a:t>
            </a:r>
          </a:p>
        </p:txBody>
      </p:sp>
      <p:sp>
        <p:nvSpPr>
          <p:cNvPr id="4" name="TextBox 3">
            <a:extLst>
              <a:ext uri="{FF2B5EF4-FFF2-40B4-BE49-F238E27FC236}">
                <a16:creationId xmlns:a16="http://schemas.microsoft.com/office/drawing/2014/main" id="{EA91ABAB-EFB9-480A-88E6-EFC067A85097}"/>
              </a:ext>
            </a:extLst>
          </p:cNvPr>
          <p:cNvSpPr txBox="1"/>
          <p:nvPr/>
        </p:nvSpPr>
        <p:spPr>
          <a:xfrm>
            <a:off x="7300106" y="3152701"/>
            <a:ext cx="3182682" cy="584775"/>
          </a:xfrm>
          <a:prstGeom prst="rect">
            <a:avLst/>
          </a:prstGeom>
          <a:noFill/>
        </p:spPr>
        <p:txBody>
          <a:bodyPr wrap="square" rtlCol="0">
            <a:spAutoFit/>
          </a:bodyPr>
          <a:lstStyle/>
          <a:p>
            <a:pPr>
              <a:buClr>
                <a:srgbClr val="97BF0D"/>
              </a:buClr>
              <a:buSzPct val="102000"/>
            </a:pPr>
            <a:r>
              <a:rPr lang="en-GB" sz="1600" dirty="0">
                <a:solidFill>
                  <a:schemeClr val="tx1">
                    <a:lumMod val="65000"/>
                    <a:lumOff val="35000"/>
                  </a:schemeClr>
                </a:solidFill>
                <a:latin typeface="Arial" panose="020B0604020202020204" pitchFamily="34" charset="0"/>
                <a:cs typeface="Arial" panose="020B0604020202020204" pitchFamily="34" charset="0"/>
              </a:rPr>
              <a:t>Non- levy paying VA, Foundation and Special schools</a:t>
            </a:r>
          </a:p>
        </p:txBody>
      </p:sp>
      <p:pic>
        <p:nvPicPr>
          <p:cNvPr id="32" name="Picture 31">
            <a:extLst>
              <a:ext uri="{FF2B5EF4-FFF2-40B4-BE49-F238E27FC236}">
                <a16:creationId xmlns:a16="http://schemas.microsoft.com/office/drawing/2014/main" id="{E7A2FB34-841C-4C78-B6B5-B6114F588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0677" y="0"/>
            <a:ext cx="3404210" cy="1159933"/>
          </a:xfrm>
          <a:prstGeom prst="rect">
            <a:avLst/>
          </a:prstGeom>
        </p:spPr>
      </p:pic>
    </p:spTree>
    <p:extLst>
      <p:ext uri="{BB962C8B-B14F-4D97-AF65-F5344CB8AC3E}">
        <p14:creationId xmlns:p14="http://schemas.microsoft.com/office/powerpoint/2010/main" val="164003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udents observing teacher do science experiment">
            <a:extLst>
              <a:ext uri="{FF2B5EF4-FFF2-40B4-BE49-F238E27FC236}">
                <a16:creationId xmlns:a16="http://schemas.microsoft.com/office/drawing/2014/main" id="{8C9C093F-B8CF-4D7F-B586-F7E1964CFB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10185062" y="160868"/>
            <a:ext cx="1689782" cy="2497099"/>
          </a:xfrm>
          <a:prstGeom prst="rect">
            <a:avLst/>
          </a:prstGeom>
        </p:spPr>
      </p:pic>
      <p:grpSp>
        <p:nvGrpSpPr>
          <p:cNvPr id="30" name="Group 29">
            <a:extLst>
              <a:ext uri="{FF2B5EF4-FFF2-40B4-BE49-F238E27FC236}">
                <a16:creationId xmlns:a16="http://schemas.microsoft.com/office/drawing/2014/main" id="{A7A0EAEF-65D7-4FA4-BEB2-CD558F5ABFC8}"/>
              </a:ext>
            </a:extLst>
          </p:cNvPr>
          <p:cNvGrpSpPr/>
          <p:nvPr/>
        </p:nvGrpSpPr>
        <p:grpSpPr>
          <a:xfrm>
            <a:off x="7160834" y="4680640"/>
            <a:ext cx="960758" cy="960758"/>
            <a:chOff x="1866165" y="1238932"/>
            <a:chExt cx="960758" cy="960758"/>
          </a:xfrm>
        </p:grpSpPr>
        <p:sp>
          <p:nvSpPr>
            <p:cNvPr id="31" name="Oval 30">
              <a:extLst>
                <a:ext uri="{FF2B5EF4-FFF2-40B4-BE49-F238E27FC236}">
                  <a16:creationId xmlns:a16="http://schemas.microsoft.com/office/drawing/2014/main" id="{4FD048E6-A2F3-4181-B2DB-B5C64F63580D}"/>
                </a:ext>
              </a:extLst>
            </p:cNvPr>
            <p:cNvSpPr/>
            <p:nvPr/>
          </p:nvSpPr>
          <p:spPr>
            <a:xfrm>
              <a:off x="1866165" y="1238932"/>
              <a:ext cx="960758" cy="9607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E05E0132-8ABD-4718-BBB9-BFB508CE66F8}"/>
                </a:ext>
              </a:extLst>
            </p:cNvPr>
            <p:cNvSpPr txBox="1"/>
            <p:nvPr/>
          </p:nvSpPr>
          <p:spPr>
            <a:xfrm>
              <a:off x="2006865" y="1379632"/>
              <a:ext cx="679358" cy="679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u="sng" kern="1200" dirty="0"/>
                <a:t>24</a:t>
              </a:r>
              <a:r>
                <a:rPr lang="en-GB" sz="1400" kern="1200" dirty="0"/>
                <a:t> </a:t>
              </a:r>
              <a:r>
                <a:rPr lang="en-GB" sz="1400" u="sng" kern="1200" dirty="0"/>
                <a:t>Months</a:t>
              </a:r>
            </a:p>
          </p:txBody>
        </p:sp>
      </p:gr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4"/>
          <a:stretch>
            <a:fillRect/>
          </a:stretch>
        </p:blipFill>
        <p:spPr>
          <a:xfrm>
            <a:off x="254361" y="5949766"/>
            <a:ext cx="1784742" cy="555130"/>
          </a:xfrm>
          <a:prstGeom prst="rect">
            <a:avLst/>
          </a:prstGeom>
        </p:spPr>
      </p:pic>
      <p:pic>
        <p:nvPicPr>
          <p:cNvPr id="11" name="Picture 10" descr="student looking into microscope">
            <a:extLst>
              <a:ext uri="{FF2B5EF4-FFF2-40B4-BE49-F238E27FC236}">
                <a16:creationId xmlns:a16="http://schemas.microsoft.com/office/drawing/2014/main" id="{0912E773-CAF3-4D4D-A7CA-07AD380E2D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85840" y="2657967"/>
            <a:ext cx="3716680" cy="3615331"/>
          </a:xfrm>
          <a:prstGeom prst="rect">
            <a:avLst/>
          </a:prstGeom>
        </p:spPr>
      </p:pic>
      <p:pic>
        <p:nvPicPr>
          <p:cNvPr id="12" name="Picture 11" descr="student looking at test tube">
            <a:extLst>
              <a:ext uri="{FF2B5EF4-FFF2-40B4-BE49-F238E27FC236}">
                <a16:creationId xmlns:a16="http://schemas.microsoft.com/office/drawing/2014/main" id="{7006F55B-E504-45B8-A6AD-DC37280F553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32239" y="160868"/>
            <a:ext cx="3391956" cy="3374378"/>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0045" y="-1872"/>
            <a:ext cx="3391955" cy="1155757"/>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p:spPr>
      </p:pic>
      <p:sp>
        <p:nvSpPr>
          <p:cNvPr id="15" name="Content Placeholder 2">
            <a:extLst>
              <a:ext uri="{FF2B5EF4-FFF2-40B4-BE49-F238E27FC236}">
                <a16:creationId xmlns:a16="http://schemas.microsoft.com/office/drawing/2014/main" id="{F8EE1357-F0C6-4C06-8D7F-1058E0D96D1A}"/>
              </a:ext>
            </a:extLst>
          </p:cNvPr>
          <p:cNvSpPr txBox="1">
            <a:spLocks/>
          </p:cNvSpPr>
          <p:nvPr/>
        </p:nvSpPr>
        <p:spPr>
          <a:xfrm>
            <a:off x="190881" y="1039537"/>
            <a:ext cx="6340548" cy="4800600"/>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nSpc>
                <a:spcPct val="150000"/>
              </a:lnSpc>
            </a:pPr>
            <a:r>
              <a:rPr lang="en-US" b="1" cap="none" dirty="0">
                <a:ln w="0">
                  <a:noFill/>
                </a:ln>
                <a:solidFill>
                  <a:sysClr val="windowText" lastClr="000000"/>
                </a:solidFill>
                <a:effectLst/>
                <a:latin typeface="Arial" panose="020B0604020202020204" pitchFamily="34" charset="0"/>
                <a:cs typeface="Arial" panose="020B0604020202020204" pitchFamily="34" charset="0"/>
              </a:rPr>
              <a:t>Since April 2017, schools across England have paid in circa £250</a:t>
            </a:r>
            <a:r>
              <a:rPr lang="en-US" sz="1700" b="1" cap="none" dirty="0">
                <a:ln w="0">
                  <a:noFill/>
                </a:ln>
                <a:solidFill>
                  <a:sysClr val="windowText" lastClr="000000"/>
                </a:solidFill>
                <a:effectLst/>
                <a:latin typeface="Arial" panose="020B0604020202020204" pitchFamily="34" charset="0"/>
                <a:cs typeface="Arial" panose="020B0604020202020204" pitchFamily="34" charset="0"/>
              </a:rPr>
              <a:t>M</a:t>
            </a:r>
            <a:r>
              <a:rPr lang="en-US" b="1" cap="none" dirty="0">
                <a:ln w="0">
                  <a:noFill/>
                </a:ln>
                <a:solidFill>
                  <a:sysClr val="windowText" lastClr="000000"/>
                </a:solidFill>
                <a:effectLst/>
                <a:latin typeface="Arial" panose="020B0604020202020204" pitchFamily="34" charset="0"/>
                <a:cs typeface="Arial" panose="020B0604020202020204" pitchFamily="34" charset="0"/>
              </a:rPr>
              <a:t> to the Levy. </a:t>
            </a:r>
          </a:p>
          <a:p>
            <a:pPr>
              <a:lnSpc>
                <a:spcPct val="150000"/>
              </a:lnSpc>
            </a:pPr>
            <a:r>
              <a:rPr lang="en-US" b="1" cap="none" dirty="0">
                <a:ln w="0">
                  <a:noFill/>
                </a:ln>
                <a:solidFill>
                  <a:sysClr val="windowText" lastClr="000000"/>
                </a:solidFill>
                <a:effectLst/>
                <a:latin typeface="Arial" panose="020B0604020202020204" pitchFamily="34" charset="0"/>
                <a:cs typeface="Arial" panose="020B0604020202020204" pitchFamily="34" charset="0"/>
              </a:rPr>
              <a:t>Local Authority schools are generally underspending on their apprenticeship Levy.</a:t>
            </a:r>
          </a:p>
          <a:p>
            <a:pPr>
              <a:lnSpc>
                <a:spcPct val="150000"/>
              </a:lnSpc>
            </a:pPr>
            <a:r>
              <a:rPr lang="en-US" b="1" cap="none" dirty="0">
                <a:ln w="0">
                  <a:noFill/>
                </a:ln>
                <a:solidFill>
                  <a:sysClr val="windowText" lastClr="000000"/>
                </a:solidFill>
                <a:effectLst/>
                <a:latin typeface="Arial" panose="020B0604020202020204" pitchFamily="34" charset="0"/>
                <a:cs typeface="Arial" panose="020B0604020202020204" pitchFamily="34" charset="0"/>
              </a:rPr>
              <a:t>In April 2019, the government began to reclaim unused funds. </a:t>
            </a:r>
          </a:p>
          <a:p>
            <a:pPr>
              <a:lnSpc>
                <a:spcPct val="150000"/>
              </a:lnSpc>
            </a:pPr>
            <a:r>
              <a:rPr lang="en-US" b="1" cap="none" dirty="0">
                <a:ln w="0">
                  <a:noFill/>
                </a:ln>
                <a:solidFill>
                  <a:sysClr val="windowText" lastClr="000000"/>
                </a:solidFill>
                <a:effectLst/>
                <a:latin typeface="Arial" panose="020B0604020202020204" pitchFamily="34" charset="0"/>
                <a:cs typeface="Arial" panose="020B0604020202020204" pitchFamily="34" charset="0"/>
              </a:rPr>
              <a:t>There is no guarantee any of our unspent funds will return to Norfolk.</a:t>
            </a:r>
          </a:p>
          <a:p>
            <a:pPr>
              <a:lnSpc>
                <a:spcPct val="150000"/>
              </a:lnSpc>
            </a:pPr>
            <a:r>
              <a:rPr lang="en-US" b="1" cap="none" dirty="0">
                <a:ln w="0">
                  <a:noFill/>
                </a:ln>
                <a:solidFill>
                  <a:sysClr val="windowText" lastClr="000000"/>
                </a:solidFill>
                <a:effectLst/>
                <a:latin typeface="Arial" panose="020B0604020202020204" pitchFamily="34" charset="0"/>
                <a:cs typeface="Arial" panose="020B0604020202020204" pitchFamily="34" charset="0"/>
              </a:rPr>
              <a:t>There is more that we can do to spend these funds and keep levy in the Norfolk Education system.</a:t>
            </a:r>
            <a:endParaRPr lang="en-GB" b="1" cap="none" dirty="0">
              <a:ln w="0">
                <a:noFill/>
              </a:ln>
              <a:solidFill>
                <a:sysClr val="windowText" lastClr="000000"/>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720F22C-D37B-4590-8043-85B8876683D1}"/>
              </a:ext>
            </a:extLst>
          </p:cNvPr>
          <p:cNvSpPr txBox="1"/>
          <p:nvPr/>
        </p:nvSpPr>
        <p:spPr>
          <a:xfrm>
            <a:off x="425870" y="210819"/>
            <a:ext cx="4118525" cy="782854"/>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Background</a:t>
            </a:r>
            <a:endParaRPr lang="en-US" dirty="0">
              <a:solidFill>
                <a:srgbClr val="1E2A5A"/>
              </a:solidFill>
            </a:endParaRPr>
          </a:p>
        </p:txBody>
      </p:sp>
      <p:sp>
        <p:nvSpPr>
          <p:cNvPr id="14" name="Arrow: Down 13">
            <a:extLst>
              <a:ext uri="{FF2B5EF4-FFF2-40B4-BE49-F238E27FC236}">
                <a16:creationId xmlns:a16="http://schemas.microsoft.com/office/drawing/2014/main" id="{5AC15147-06F1-483E-B212-53D3579EF31A}"/>
              </a:ext>
            </a:extLst>
          </p:cNvPr>
          <p:cNvSpPr/>
          <p:nvPr/>
        </p:nvSpPr>
        <p:spPr>
          <a:xfrm>
            <a:off x="7229880" y="5977576"/>
            <a:ext cx="455170" cy="291937"/>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F2F7563D-3FA6-44B4-91A5-E24F3A9A81AB}"/>
              </a:ext>
            </a:extLst>
          </p:cNvPr>
          <p:cNvGrpSpPr/>
          <p:nvPr/>
        </p:nvGrpSpPr>
        <p:grpSpPr>
          <a:xfrm>
            <a:off x="6765507" y="6328844"/>
            <a:ext cx="1577722" cy="308790"/>
            <a:chOff x="1321141" y="2899088"/>
            <a:chExt cx="1850113" cy="361322"/>
          </a:xfrm>
        </p:grpSpPr>
        <p:sp>
          <p:nvSpPr>
            <p:cNvPr id="28" name="Rectangle 27">
              <a:extLst>
                <a:ext uri="{FF2B5EF4-FFF2-40B4-BE49-F238E27FC236}">
                  <a16:creationId xmlns:a16="http://schemas.microsoft.com/office/drawing/2014/main" id="{160065BA-F268-4BD3-992C-4BF3762128F4}"/>
                </a:ext>
              </a:extLst>
            </p:cNvPr>
            <p:cNvSpPr/>
            <p:nvPr/>
          </p:nvSpPr>
          <p:spPr>
            <a:xfrm>
              <a:off x="1321141" y="2899088"/>
              <a:ext cx="1850113" cy="3613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334BBEC7-9814-44DA-9C9B-D75E14EFE6CC}"/>
                </a:ext>
              </a:extLst>
            </p:cNvPr>
            <p:cNvSpPr txBox="1"/>
            <p:nvPr/>
          </p:nvSpPr>
          <p:spPr>
            <a:xfrm>
              <a:off x="1321141" y="2899088"/>
              <a:ext cx="1850113" cy="3613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Then Expires</a:t>
              </a:r>
            </a:p>
          </p:txBody>
        </p:sp>
      </p:grpSp>
      <p:sp>
        <p:nvSpPr>
          <p:cNvPr id="33" name="Oval 32">
            <a:extLst>
              <a:ext uri="{FF2B5EF4-FFF2-40B4-BE49-F238E27FC236}">
                <a16:creationId xmlns:a16="http://schemas.microsoft.com/office/drawing/2014/main" id="{520812CE-C2C7-46DE-9310-5408EDEAA084}"/>
              </a:ext>
            </a:extLst>
          </p:cNvPr>
          <p:cNvSpPr/>
          <p:nvPr/>
        </p:nvSpPr>
        <p:spPr>
          <a:xfrm>
            <a:off x="6521490" y="3929485"/>
            <a:ext cx="2195517" cy="699842"/>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22" name="Group 21">
            <a:extLst>
              <a:ext uri="{FF2B5EF4-FFF2-40B4-BE49-F238E27FC236}">
                <a16:creationId xmlns:a16="http://schemas.microsoft.com/office/drawing/2014/main" id="{4C15CED4-4C72-4D2C-9CCE-509E7EC798CE}"/>
              </a:ext>
            </a:extLst>
          </p:cNvPr>
          <p:cNvGrpSpPr/>
          <p:nvPr/>
        </p:nvGrpSpPr>
        <p:grpSpPr>
          <a:xfrm>
            <a:off x="7547134" y="3905087"/>
            <a:ext cx="819307" cy="821075"/>
            <a:chOff x="2233709" y="388180"/>
            <a:chExt cx="960758" cy="960758"/>
          </a:xfrm>
        </p:grpSpPr>
        <p:sp>
          <p:nvSpPr>
            <p:cNvPr id="24" name="Oval 23">
              <a:extLst>
                <a:ext uri="{FF2B5EF4-FFF2-40B4-BE49-F238E27FC236}">
                  <a16:creationId xmlns:a16="http://schemas.microsoft.com/office/drawing/2014/main" id="{342DD103-2E6C-4585-92EB-013FFBF8B9ED}"/>
                </a:ext>
              </a:extLst>
            </p:cNvPr>
            <p:cNvSpPr/>
            <p:nvPr/>
          </p:nvSpPr>
          <p:spPr>
            <a:xfrm>
              <a:off x="2233709" y="388180"/>
              <a:ext cx="960758" cy="9607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9">
              <a:extLst>
                <a:ext uri="{FF2B5EF4-FFF2-40B4-BE49-F238E27FC236}">
                  <a16:creationId xmlns:a16="http://schemas.microsoft.com/office/drawing/2014/main" id="{C2A3FE73-FB37-4CBC-9E96-1EF4033CC3EB}"/>
                </a:ext>
              </a:extLst>
            </p:cNvPr>
            <p:cNvSpPr txBox="1"/>
            <p:nvPr/>
          </p:nvSpPr>
          <p:spPr>
            <a:xfrm>
              <a:off x="2374409" y="528880"/>
              <a:ext cx="679358" cy="679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Lasts For</a:t>
              </a:r>
            </a:p>
          </p:txBody>
        </p:sp>
      </p:grpSp>
      <p:sp>
        <p:nvSpPr>
          <p:cNvPr id="23" name="Shape 22">
            <a:extLst>
              <a:ext uri="{FF2B5EF4-FFF2-40B4-BE49-F238E27FC236}">
                <a16:creationId xmlns:a16="http://schemas.microsoft.com/office/drawing/2014/main" id="{D83B21E4-E352-4A2D-9B75-F1D22825BD8A}"/>
              </a:ext>
            </a:extLst>
          </p:cNvPr>
          <p:cNvSpPr/>
          <p:nvPr/>
        </p:nvSpPr>
        <p:spPr>
          <a:xfrm>
            <a:off x="6363730" y="3756844"/>
            <a:ext cx="2548955" cy="2043565"/>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21" name="Group 20">
            <a:extLst>
              <a:ext uri="{FF2B5EF4-FFF2-40B4-BE49-F238E27FC236}">
                <a16:creationId xmlns:a16="http://schemas.microsoft.com/office/drawing/2014/main" id="{8E38BAC8-014F-421D-8C6E-63732D89D79C}"/>
              </a:ext>
            </a:extLst>
          </p:cNvPr>
          <p:cNvGrpSpPr/>
          <p:nvPr/>
        </p:nvGrpSpPr>
        <p:grpSpPr>
          <a:xfrm>
            <a:off x="6570813" y="3675946"/>
            <a:ext cx="910394" cy="845684"/>
            <a:chOff x="1222403" y="153412"/>
            <a:chExt cx="1086829" cy="990993"/>
          </a:xfrm>
        </p:grpSpPr>
        <p:sp>
          <p:nvSpPr>
            <p:cNvPr id="26" name="Oval 25">
              <a:extLst>
                <a:ext uri="{FF2B5EF4-FFF2-40B4-BE49-F238E27FC236}">
                  <a16:creationId xmlns:a16="http://schemas.microsoft.com/office/drawing/2014/main" id="{46AA9C87-F434-4065-98CB-F41276126418}"/>
                </a:ext>
              </a:extLst>
            </p:cNvPr>
            <p:cNvSpPr/>
            <p:nvPr/>
          </p:nvSpPr>
          <p:spPr>
            <a:xfrm>
              <a:off x="1222403" y="153412"/>
              <a:ext cx="1086829" cy="9909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7">
              <a:extLst>
                <a:ext uri="{FF2B5EF4-FFF2-40B4-BE49-F238E27FC236}">
                  <a16:creationId xmlns:a16="http://schemas.microsoft.com/office/drawing/2014/main" id="{5FA80EDB-7243-4E74-A6AC-313B7655892D}"/>
                </a:ext>
              </a:extLst>
            </p:cNvPr>
            <p:cNvSpPr txBox="1"/>
            <p:nvPr/>
          </p:nvSpPr>
          <p:spPr>
            <a:xfrm>
              <a:off x="1381565" y="298540"/>
              <a:ext cx="768505" cy="700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Each Months’ Pot</a:t>
              </a:r>
            </a:p>
          </p:txBody>
        </p:sp>
      </p:grpSp>
    </p:spTree>
    <p:extLst>
      <p:ext uri="{BB962C8B-B14F-4D97-AF65-F5344CB8AC3E}">
        <p14:creationId xmlns:p14="http://schemas.microsoft.com/office/powerpoint/2010/main" val="104502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EC9C18AF-F481-438D-80DC-4F3C9C51AAB7}"/>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Box 15">
            <a:extLst>
              <a:ext uri="{FF2B5EF4-FFF2-40B4-BE49-F238E27FC236}">
                <a16:creationId xmlns:a16="http://schemas.microsoft.com/office/drawing/2014/main" id="{0269D058-47D1-46E3-ABA4-923651BFC397}"/>
              </a:ext>
            </a:extLst>
          </p:cNvPr>
          <p:cNvSpPr txBox="1"/>
          <p:nvPr/>
        </p:nvSpPr>
        <p:spPr>
          <a:xfrm>
            <a:off x="551645" y="991074"/>
            <a:ext cx="11397241" cy="313932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Apprenticeships: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Updates</a:t>
            </a:r>
            <a:endParaRPr kumimoji="0" lang="en-GB" sz="6000" b="1" i="0" u="none" strike="noStrike" kern="1200" cap="none" spc="0" normalizeH="0" baseline="0" noProof="0" dirty="0">
              <a:ln>
                <a:noFill/>
              </a:ln>
              <a:solidFill>
                <a:srgbClr val="00264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3"/>
          <a:stretch>
            <a:fillRect/>
          </a:stretch>
        </p:blipFill>
        <p:spPr>
          <a:xfrm>
            <a:off x="324909" y="5906224"/>
            <a:ext cx="1784742" cy="555130"/>
          </a:xfrm>
          <a:prstGeom prst="rect">
            <a:avLst/>
          </a:prstGeom>
        </p:spPr>
      </p:pic>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790" y="0"/>
            <a:ext cx="3404210" cy="1159933"/>
          </a:xfrm>
          <a:prstGeom prst="rect">
            <a:avLst/>
          </a:prstGeom>
        </p:spPr>
      </p:pic>
      <p:sp>
        <p:nvSpPr>
          <p:cNvPr id="9" name="Content Placeholder 2">
            <a:extLst>
              <a:ext uri="{FF2B5EF4-FFF2-40B4-BE49-F238E27FC236}">
                <a16:creationId xmlns:a16="http://schemas.microsoft.com/office/drawing/2014/main" id="{1F938858-2297-44F6-B649-64FF955B6ACF}"/>
              </a:ext>
            </a:extLst>
          </p:cNvPr>
          <p:cNvSpPr txBox="1">
            <a:spLocks/>
          </p:cNvSpPr>
          <p:nvPr/>
        </p:nvSpPr>
        <p:spPr>
          <a:xfrm>
            <a:off x="862158" y="1497722"/>
            <a:ext cx="5866753" cy="27306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200" b="1" dirty="0">
                <a:latin typeface="Arial" panose="020B0604020202020204" pitchFamily="34" charset="0"/>
                <a:cs typeface="Arial" panose="020B0604020202020204" pitchFamily="34" charset="0"/>
              </a:rPr>
              <a:t>Background and Apprenticeships</a:t>
            </a:r>
          </a:p>
          <a:p>
            <a:pPr>
              <a:lnSpc>
                <a:spcPct val="150000"/>
              </a:lnSpc>
            </a:pPr>
            <a:r>
              <a:rPr lang="en-GB" sz="2200" b="1" dirty="0">
                <a:latin typeface="Arial" panose="020B0604020202020204" pitchFamily="34" charset="0"/>
                <a:cs typeface="Arial" panose="020B0604020202020204" pitchFamily="34" charset="0"/>
              </a:rPr>
              <a:t>Possibilities</a:t>
            </a:r>
          </a:p>
          <a:p>
            <a:pPr>
              <a:lnSpc>
                <a:spcPct val="150000"/>
              </a:lnSpc>
            </a:pPr>
            <a:r>
              <a:rPr lang="en-GB" sz="2200" b="1" dirty="0">
                <a:latin typeface="Arial" panose="020B0604020202020204" pitchFamily="34" charset="0"/>
                <a:cs typeface="Arial" panose="020B0604020202020204" pitchFamily="34" charset="0"/>
              </a:rPr>
              <a:t>Future and Next Steps</a:t>
            </a:r>
          </a:p>
          <a:p>
            <a:pPr>
              <a:lnSpc>
                <a:spcPct val="150000"/>
              </a:lnSpc>
            </a:pPr>
            <a:r>
              <a:rPr lang="en-GB" sz="2200" b="1" dirty="0">
                <a:latin typeface="Arial" panose="020B0604020202020204" pitchFamily="34" charset="0"/>
                <a:cs typeface="Arial" panose="020B0604020202020204" pitchFamily="34" charset="0"/>
              </a:rPr>
              <a:t>Where and How to get Support</a:t>
            </a:r>
          </a:p>
          <a:p>
            <a:pPr>
              <a:lnSpc>
                <a:spcPct val="150000"/>
              </a:lnSpc>
            </a:pPr>
            <a:endParaRPr lang="en-GB"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6ACD3F-4D18-4BEF-8215-69DF30E1AEF9}"/>
              </a:ext>
            </a:extLst>
          </p:cNvPr>
          <p:cNvSpPr txBox="1"/>
          <p:nvPr/>
        </p:nvSpPr>
        <p:spPr>
          <a:xfrm>
            <a:off x="862158" y="637131"/>
            <a:ext cx="4821382" cy="707886"/>
          </a:xfrm>
          <a:prstGeom prst="rect">
            <a:avLst/>
          </a:prstGeom>
          <a:noFill/>
        </p:spPr>
        <p:txBody>
          <a:bodyPr wrap="square" rtlCol="0">
            <a:spAutoFit/>
          </a:bodyPr>
          <a:lstStyle/>
          <a:p>
            <a:r>
              <a:rPr lang="en-GB" sz="4000" b="1" dirty="0">
                <a:solidFill>
                  <a:srgbClr val="1E2A5A"/>
                </a:solidFill>
                <a:latin typeface="Arial" panose="020B0604020202020204" pitchFamily="34" charset="0"/>
                <a:cs typeface="Arial" panose="020B0604020202020204" pitchFamily="34" charset="0"/>
              </a:rPr>
              <a:t>Overview</a:t>
            </a:r>
            <a:endParaRPr lang="en-GB" dirty="0"/>
          </a:p>
        </p:txBody>
      </p:sp>
      <p:pic>
        <p:nvPicPr>
          <p:cNvPr id="4" name="Picture 3">
            <a:extLst>
              <a:ext uri="{FF2B5EF4-FFF2-40B4-BE49-F238E27FC236}">
                <a16:creationId xmlns:a16="http://schemas.microsoft.com/office/drawing/2014/main" id="{B7DD2606-DA9B-4338-877C-6A3DD0138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3778">
            <a:off x="7040939" y="1336807"/>
            <a:ext cx="3466813" cy="4426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Rectangle 14">
            <a:extLst>
              <a:ext uri="{FF2B5EF4-FFF2-40B4-BE49-F238E27FC236}">
                <a16:creationId xmlns:a16="http://schemas.microsoft.com/office/drawing/2014/main" id="{36D0E546-D1E6-4F48-A2A6-B6306CB88881}"/>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97219E-73A6-4472-8354-C8C320BB0B6E}"/>
              </a:ext>
            </a:extLst>
          </p:cNvPr>
          <p:cNvSpPr txBox="1"/>
          <p:nvPr/>
        </p:nvSpPr>
        <p:spPr>
          <a:xfrm>
            <a:off x="8083346" y="6138188"/>
            <a:ext cx="3926679" cy="646331"/>
          </a:xfrm>
          <a:prstGeom prst="rect">
            <a:avLst/>
          </a:prstGeom>
          <a:noFill/>
        </p:spPr>
        <p:txBody>
          <a:bodyPr wrap="square" rtlCol="0">
            <a:spAutoFit/>
          </a:bodyPr>
          <a:lstStyle/>
          <a:p>
            <a:r>
              <a:rPr lang="en-GB" dirty="0"/>
              <a:t>Email: </a:t>
            </a:r>
            <a:r>
              <a:rPr lang="en-GB" dirty="0">
                <a:hlinkClick r:id="rId6"/>
              </a:rPr>
              <a:t>NCCApprenticeships@Norfolk.gov.uk</a:t>
            </a:r>
            <a:r>
              <a:rPr lang="en-GB" dirty="0"/>
              <a:t> </a:t>
            </a:r>
          </a:p>
        </p:txBody>
      </p:sp>
      <p:sp>
        <p:nvSpPr>
          <p:cNvPr id="17" name="TextBox 16">
            <a:extLst>
              <a:ext uri="{FF2B5EF4-FFF2-40B4-BE49-F238E27FC236}">
                <a16:creationId xmlns:a16="http://schemas.microsoft.com/office/drawing/2014/main" id="{326C25C1-DD83-485B-BE90-FAA8980D1727}"/>
              </a:ext>
            </a:extLst>
          </p:cNvPr>
          <p:cNvSpPr txBox="1"/>
          <p:nvPr/>
        </p:nvSpPr>
        <p:spPr>
          <a:xfrm rot="21100599">
            <a:off x="2399179" y="4431681"/>
            <a:ext cx="4231986" cy="954107"/>
          </a:xfrm>
          <a:prstGeom prst="rect">
            <a:avLst/>
          </a:prstGeom>
          <a:noFill/>
        </p:spPr>
        <p:txBody>
          <a:bodyPr wrap="square" rtlCol="0">
            <a:spAutoFit/>
          </a:bodyPr>
          <a:lstStyle/>
          <a:p>
            <a:pPr algn="ctr"/>
            <a:r>
              <a:rPr lang="en-GB" sz="2800" b="1" dirty="0">
                <a:solidFill>
                  <a:srgbClr val="002060"/>
                </a:solidFill>
                <a:cs typeface="Arial" panose="020B0604020202020204" pitchFamily="34" charset="0"/>
              </a:rPr>
              <a:t>Apprenticeships for </a:t>
            </a:r>
          </a:p>
          <a:p>
            <a:pPr algn="ctr"/>
            <a:r>
              <a:rPr lang="en-GB" sz="2800" b="1" dirty="0">
                <a:solidFill>
                  <a:srgbClr val="002060"/>
                </a:solidFill>
                <a:cs typeface="Arial" panose="020B0604020202020204" pitchFamily="34" charset="0"/>
              </a:rPr>
              <a:t>All Ages and All Levels… !!!</a:t>
            </a:r>
          </a:p>
        </p:txBody>
      </p:sp>
    </p:spTree>
    <p:extLst>
      <p:ext uri="{BB962C8B-B14F-4D97-AF65-F5344CB8AC3E}">
        <p14:creationId xmlns:p14="http://schemas.microsoft.com/office/powerpoint/2010/main" val="42367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udents raising hands">
            <a:extLst>
              <a:ext uri="{FF2B5EF4-FFF2-40B4-BE49-F238E27FC236}">
                <a16:creationId xmlns:a16="http://schemas.microsoft.com/office/drawing/2014/main" id="{CAE428CC-B5C1-48D7-9AEB-50FA961C56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
          <a:stretch/>
        </p:blipFill>
        <p:spPr>
          <a:xfrm>
            <a:off x="4778638" y="4150940"/>
            <a:ext cx="1898122" cy="26445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4"/>
          <a:stretch>
            <a:fillRect/>
          </a:stretch>
        </p:blipFill>
        <p:spPr>
          <a:xfrm>
            <a:off x="324909" y="5906224"/>
            <a:ext cx="1784742" cy="555130"/>
          </a:xfrm>
          <a:prstGeom prst="rect">
            <a:avLst/>
          </a:prstGeom>
        </p:spPr>
      </p:pic>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0677" y="0"/>
            <a:ext cx="3404210" cy="1159933"/>
          </a:xfrm>
          <a:prstGeom prst="rect">
            <a:avLst/>
          </a:prstGeom>
        </p:spPr>
      </p:pic>
      <p:sp>
        <p:nvSpPr>
          <p:cNvPr id="12" name="TextBox 11">
            <a:extLst>
              <a:ext uri="{FF2B5EF4-FFF2-40B4-BE49-F238E27FC236}">
                <a16:creationId xmlns:a16="http://schemas.microsoft.com/office/drawing/2014/main" id="{E761601C-E129-48B4-841E-0BA3CFE344BA}"/>
              </a:ext>
            </a:extLst>
          </p:cNvPr>
          <p:cNvSpPr txBox="1"/>
          <p:nvPr/>
        </p:nvSpPr>
        <p:spPr>
          <a:xfrm>
            <a:off x="190121" y="190438"/>
            <a:ext cx="8961383" cy="863679"/>
          </a:xfrm>
          <a:prstGeom prst="rect">
            <a:avLst/>
          </a:prstGeom>
          <a:noFill/>
        </p:spPr>
        <p:txBody>
          <a:bodyPr wrap="square" rtlCol="0">
            <a:noAutofit/>
          </a:bodyPr>
          <a:lstStyle/>
          <a:p>
            <a:r>
              <a:rPr lang="en-GB" sz="4000" b="1" dirty="0">
                <a:solidFill>
                  <a:srgbClr val="1E2A5A"/>
                </a:solidFill>
                <a:latin typeface="Arial" panose="020B0604020202020204" pitchFamily="34" charset="0"/>
                <a:cs typeface="Arial" panose="020B0604020202020204" pitchFamily="34" charset="0"/>
              </a:rPr>
              <a:t>How Does the Levy Effect Schools?</a:t>
            </a:r>
          </a:p>
        </p:txBody>
      </p:sp>
      <p:sp>
        <p:nvSpPr>
          <p:cNvPr id="15" name="Content Placeholder 2">
            <a:extLst>
              <a:ext uri="{FF2B5EF4-FFF2-40B4-BE49-F238E27FC236}">
                <a16:creationId xmlns:a16="http://schemas.microsoft.com/office/drawing/2014/main" id="{3594C545-6DDD-4D7F-8AF5-B63ED04E0E08}"/>
              </a:ext>
            </a:extLst>
          </p:cNvPr>
          <p:cNvSpPr>
            <a:spLocks noGrp="1"/>
          </p:cNvSpPr>
          <p:nvPr/>
        </p:nvSpPr>
        <p:spPr>
          <a:xfrm>
            <a:off x="190124" y="1107075"/>
            <a:ext cx="5431089" cy="115993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defTabSz="914400">
              <a:spcBef>
                <a:spcPts val="0"/>
              </a:spcBef>
              <a:buClrTx/>
              <a:buSzTx/>
              <a:buNone/>
            </a:pPr>
            <a:r>
              <a:rPr lang="en-US" sz="1600" b="1" cap="none" dirty="0">
                <a:solidFill>
                  <a:srgbClr val="1E2A5A"/>
                </a:solidFill>
                <a:effectLst/>
                <a:cs typeface="Arial" panose="020B0604020202020204" pitchFamily="34" charset="0"/>
              </a:rPr>
              <a:t>Community and VC schools pay into the Local Authority levy</a:t>
            </a:r>
            <a:endParaRPr lang="en-US" sz="1600" cap="none" dirty="0">
              <a:solidFill>
                <a:srgbClr val="1E2A5A"/>
              </a:solidFill>
              <a:effectLst/>
              <a:cs typeface="Arial" panose="020B0604020202020204" pitchFamily="34" charset="0"/>
            </a:endParaRPr>
          </a:p>
          <a:p>
            <a:pPr defTabSz="914400">
              <a:spcBef>
                <a:spcPts val="0"/>
              </a:spcBef>
              <a:buClrTx/>
              <a:buSzTx/>
            </a:pPr>
            <a:r>
              <a:rPr lang="en-US" sz="1600" cap="none" dirty="0">
                <a:solidFill>
                  <a:srgbClr val="1E2A5A"/>
                </a:solidFill>
                <a:effectLst/>
                <a:cs typeface="Arial" panose="020B0604020202020204" pitchFamily="34" charset="0"/>
              </a:rPr>
              <a:t>Where the local authority is the employer, schools will have access to funding for apprenticeship training via the local authority’s digital account and access the whole pot.</a:t>
            </a:r>
          </a:p>
        </p:txBody>
      </p:sp>
      <p:sp>
        <p:nvSpPr>
          <p:cNvPr id="11" name="Content Placeholder 2">
            <a:extLst>
              <a:ext uri="{FF2B5EF4-FFF2-40B4-BE49-F238E27FC236}">
                <a16:creationId xmlns:a16="http://schemas.microsoft.com/office/drawing/2014/main" id="{45517677-593A-439F-8EDE-5D832257F8D8}"/>
              </a:ext>
            </a:extLst>
          </p:cNvPr>
          <p:cNvSpPr>
            <a:spLocks noGrp="1"/>
          </p:cNvSpPr>
          <p:nvPr/>
        </p:nvSpPr>
        <p:spPr>
          <a:xfrm>
            <a:off x="5727698" y="1010197"/>
            <a:ext cx="6274178" cy="25013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defTabSz="914400">
              <a:spcBef>
                <a:spcPts val="0"/>
              </a:spcBef>
              <a:buClrTx/>
              <a:buSzTx/>
              <a:buNone/>
            </a:pPr>
            <a:r>
              <a:rPr lang="en-US" sz="1600" b="1" cap="none" dirty="0">
                <a:solidFill>
                  <a:srgbClr val="1E2A5A"/>
                </a:solidFill>
                <a:effectLst/>
                <a:cs typeface="Arial" panose="020B0604020202020204" pitchFamily="34" charset="0"/>
              </a:rPr>
              <a:t>Academies, Foundation and VA schools will only be subject to levy if their pay bill is over £3M</a:t>
            </a:r>
          </a:p>
          <a:p>
            <a:pPr defTabSz="914400">
              <a:spcBef>
                <a:spcPts val="0"/>
              </a:spcBef>
              <a:buClrTx/>
              <a:buSzTx/>
            </a:pPr>
            <a:r>
              <a:rPr lang="en-US" sz="1600" cap="none" dirty="0">
                <a:solidFill>
                  <a:srgbClr val="1E2A5A"/>
                </a:solidFill>
                <a:effectLst/>
                <a:cs typeface="Arial" panose="020B0604020202020204" pitchFamily="34" charset="0"/>
              </a:rPr>
              <a:t>Where this is the case the school, academy or MAT will have access to their own digital account to make payments.</a:t>
            </a:r>
          </a:p>
          <a:p>
            <a:pPr defTabSz="914400">
              <a:spcBef>
                <a:spcPts val="0"/>
              </a:spcBef>
              <a:buClrTx/>
              <a:buSzTx/>
            </a:pPr>
            <a:r>
              <a:rPr lang="en-US" sz="1600" cap="none" dirty="0">
                <a:solidFill>
                  <a:srgbClr val="1E2A5A"/>
                </a:solidFill>
                <a:effectLst/>
                <a:cs typeface="Arial" panose="020B0604020202020204" pitchFamily="34" charset="0"/>
              </a:rPr>
              <a:t>For schools and academies who do not qualify to pay levy (pay bill over £3m) you can still benefit through the governments scheme to pay 95% of the apprenticeship training and just pay 5%.</a:t>
            </a:r>
          </a:p>
          <a:p>
            <a:pPr lvl="0" defTabSz="914400">
              <a:spcBef>
                <a:spcPts val="0"/>
              </a:spcBef>
              <a:buClrTx/>
              <a:buSzTx/>
              <a:buFont typeface="Arial" panose="020B0604020202020204" pitchFamily="34" charset="0"/>
              <a:buChar char="•"/>
            </a:pPr>
            <a:r>
              <a:rPr lang="en-US" sz="1600" cap="none" dirty="0">
                <a:solidFill>
                  <a:srgbClr val="1E2A5A"/>
                </a:solidFill>
                <a:effectLst/>
                <a:cs typeface="Arial" panose="020B0604020202020204" pitchFamily="34" charset="0"/>
              </a:rPr>
              <a:t>The NCC Apprenticeships Team can:</a:t>
            </a:r>
          </a:p>
        </p:txBody>
      </p:sp>
      <p:sp>
        <p:nvSpPr>
          <p:cNvPr id="3" name="TextBox 2">
            <a:extLst>
              <a:ext uri="{FF2B5EF4-FFF2-40B4-BE49-F238E27FC236}">
                <a16:creationId xmlns:a16="http://schemas.microsoft.com/office/drawing/2014/main" id="{E506DC07-7C2D-4BA7-96E1-8A5311910765}"/>
              </a:ext>
            </a:extLst>
          </p:cNvPr>
          <p:cNvSpPr txBox="1"/>
          <p:nvPr/>
        </p:nvSpPr>
        <p:spPr>
          <a:xfrm>
            <a:off x="190121" y="2219898"/>
            <a:ext cx="5537577" cy="16466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1E2A5A"/>
                </a:solidFill>
                <a:cs typeface="Arial" panose="020B0604020202020204" pitchFamily="34" charset="0"/>
              </a:rPr>
              <a:t>The NCC Apprenticeships Team will:</a:t>
            </a:r>
          </a:p>
          <a:p>
            <a:pPr marL="540000" lvl="1" indent="-285750">
              <a:buFont typeface="Arial" panose="020B0604020202020204" pitchFamily="34" charset="0"/>
              <a:buChar char="•"/>
            </a:pPr>
            <a:r>
              <a:rPr lang="en-GB" sz="1600" dirty="0">
                <a:solidFill>
                  <a:srgbClr val="1E2A5A"/>
                </a:solidFill>
                <a:cs typeface="Arial" panose="020B0604020202020204" pitchFamily="34" charset="0"/>
              </a:rPr>
              <a:t>Come out to the school if you would like</a:t>
            </a:r>
          </a:p>
          <a:p>
            <a:pPr marL="540000" lvl="1" indent="-285750">
              <a:buFont typeface="Arial" panose="020B0604020202020204" pitchFamily="34" charset="0"/>
              <a:buChar char="•"/>
            </a:pPr>
            <a:r>
              <a:rPr lang="en-GB" sz="1600" dirty="0">
                <a:solidFill>
                  <a:srgbClr val="1E2A5A"/>
                </a:solidFill>
                <a:cs typeface="Arial" panose="020B0604020202020204" pitchFamily="34" charset="0"/>
              </a:rPr>
              <a:t>Discuss your requirements and help map apprenticeships to roles within the school</a:t>
            </a:r>
          </a:p>
          <a:p>
            <a:pPr marL="540000" lvl="1" indent="-285750">
              <a:buFont typeface="Arial" panose="020B0604020202020204" pitchFamily="34" charset="0"/>
              <a:buChar char="•"/>
            </a:pPr>
            <a:r>
              <a:rPr lang="en-GB" sz="1600" dirty="0">
                <a:solidFill>
                  <a:srgbClr val="1E2A5A"/>
                </a:solidFill>
                <a:cs typeface="Arial" panose="020B0604020202020204" pitchFamily="34" charset="0"/>
              </a:rPr>
              <a:t>Facilitate access to levy funding and make payments on your behalf</a:t>
            </a:r>
          </a:p>
        </p:txBody>
      </p:sp>
      <p:sp>
        <p:nvSpPr>
          <p:cNvPr id="4" name="TextBox 3">
            <a:extLst>
              <a:ext uri="{FF2B5EF4-FFF2-40B4-BE49-F238E27FC236}">
                <a16:creationId xmlns:a16="http://schemas.microsoft.com/office/drawing/2014/main" id="{264BEC01-0188-455E-93CC-3F9C8D3A3545}"/>
              </a:ext>
            </a:extLst>
          </p:cNvPr>
          <p:cNvSpPr txBox="1"/>
          <p:nvPr/>
        </p:nvSpPr>
        <p:spPr>
          <a:xfrm>
            <a:off x="6482552" y="4127040"/>
            <a:ext cx="5384539" cy="2554545"/>
          </a:xfrm>
          <a:prstGeom prst="rect">
            <a:avLst/>
          </a:prstGeom>
          <a:noFill/>
        </p:spPr>
        <p:txBody>
          <a:bodyPr wrap="square" rtlCol="0">
            <a:spAutoFit/>
          </a:bodyPr>
          <a:lstStyle/>
          <a:p>
            <a:pPr marL="756000" lvl="1" indent="-285750">
              <a:buFont typeface="Arial" panose="020B0604020202020204" pitchFamily="34" charset="0"/>
              <a:buChar char="•"/>
            </a:pPr>
            <a:r>
              <a:rPr lang="en-GB" sz="1600" dirty="0">
                <a:solidFill>
                  <a:srgbClr val="1E2A5A"/>
                </a:solidFill>
                <a:cs typeface="Arial" panose="020B0604020202020204" pitchFamily="34" charset="0"/>
              </a:rPr>
              <a:t>Help you to access your levy account</a:t>
            </a:r>
          </a:p>
          <a:p>
            <a:pPr marL="756000" lvl="1" indent="-285750">
              <a:buFont typeface="Arial" panose="020B0604020202020204" pitchFamily="34" charset="0"/>
              <a:buChar char="•"/>
            </a:pPr>
            <a:r>
              <a:rPr lang="en-GB" sz="1600" dirty="0">
                <a:solidFill>
                  <a:srgbClr val="1E2A5A"/>
                </a:solidFill>
                <a:cs typeface="Arial" panose="020B0604020202020204" pitchFamily="34" charset="0"/>
              </a:rPr>
              <a:t>Suggest and recommend on training providers we work with</a:t>
            </a:r>
          </a:p>
          <a:p>
            <a:pPr marL="756000" lvl="1" indent="-285750">
              <a:buFont typeface="Arial" panose="020B0604020202020204" pitchFamily="34" charset="0"/>
              <a:buChar char="•"/>
            </a:pPr>
            <a:r>
              <a:rPr lang="en-GB" sz="1600" dirty="0">
                <a:solidFill>
                  <a:srgbClr val="1E2A5A"/>
                </a:solidFill>
                <a:cs typeface="Arial" panose="020B0604020202020204" pitchFamily="34" charset="0"/>
              </a:rPr>
              <a:t>Share details on open cohorts running and invite you to join</a:t>
            </a:r>
          </a:p>
          <a:p>
            <a:pPr marL="756000" lvl="1" indent="-285750">
              <a:buFont typeface="Arial" panose="020B0604020202020204" pitchFamily="34" charset="0"/>
              <a:buChar char="•"/>
            </a:pPr>
            <a:r>
              <a:rPr lang="en-GB" sz="1600" dirty="0">
                <a:solidFill>
                  <a:srgbClr val="1E2A5A"/>
                </a:solidFill>
                <a:cs typeface="Arial" panose="020B0604020202020204" pitchFamily="34" charset="0"/>
              </a:rPr>
              <a:t>Show templates on job descriptions and salary</a:t>
            </a:r>
          </a:p>
          <a:p>
            <a:pPr marL="756000" lvl="1" indent="-285750">
              <a:buFont typeface="Arial" panose="020B0604020202020204" pitchFamily="34" charset="0"/>
              <a:buChar char="•"/>
            </a:pPr>
            <a:r>
              <a:rPr lang="en-GB" sz="1600" dirty="0">
                <a:solidFill>
                  <a:srgbClr val="1E2A5A"/>
                </a:solidFill>
                <a:cs typeface="Arial" panose="020B0604020202020204" pitchFamily="34" charset="0"/>
              </a:rPr>
              <a:t>Offer guidance on what 20% off the job could look like for you</a:t>
            </a:r>
          </a:p>
          <a:p>
            <a:pPr marL="756000" lvl="1" indent="-285750">
              <a:buFont typeface="Arial" panose="020B0604020202020204" pitchFamily="34" charset="0"/>
              <a:buChar char="•"/>
            </a:pPr>
            <a:r>
              <a:rPr lang="en-GB" sz="1600" dirty="0">
                <a:solidFill>
                  <a:srgbClr val="1E2A5A"/>
                </a:solidFill>
                <a:cs typeface="Arial" panose="020B0604020202020204" pitchFamily="34" charset="0"/>
              </a:rPr>
              <a:t>Share with you all guidance materials and best practice</a:t>
            </a:r>
          </a:p>
        </p:txBody>
      </p:sp>
      <p:sp>
        <p:nvSpPr>
          <p:cNvPr id="5" name="TextBox 4">
            <a:extLst>
              <a:ext uri="{FF2B5EF4-FFF2-40B4-BE49-F238E27FC236}">
                <a16:creationId xmlns:a16="http://schemas.microsoft.com/office/drawing/2014/main" id="{78C70C73-6DFD-4BAC-B4E8-63D085161514}"/>
              </a:ext>
            </a:extLst>
          </p:cNvPr>
          <p:cNvSpPr txBox="1"/>
          <p:nvPr/>
        </p:nvSpPr>
        <p:spPr>
          <a:xfrm>
            <a:off x="190121" y="3791163"/>
            <a:ext cx="4588517" cy="2062103"/>
          </a:xfrm>
          <a:prstGeom prst="rect">
            <a:avLst/>
          </a:prstGeom>
          <a:noFill/>
        </p:spPr>
        <p:txBody>
          <a:bodyPr wrap="square" rtlCol="0">
            <a:spAutoFit/>
          </a:bodyPr>
          <a:lstStyle/>
          <a:p>
            <a:pPr marL="540000" lvl="1" indent="-285750">
              <a:buFont typeface="Arial" panose="020B0604020202020204" pitchFamily="34" charset="0"/>
              <a:buChar char="•"/>
            </a:pPr>
            <a:r>
              <a:rPr lang="en-GB" sz="1600" dirty="0">
                <a:solidFill>
                  <a:srgbClr val="1E2A5A"/>
                </a:solidFill>
                <a:cs typeface="Arial" panose="020B0604020202020204" pitchFamily="34" charset="0"/>
              </a:rPr>
              <a:t>Help find a training provider and contract with them</a:t>
            </a:r>
          </a:p>
          <a:p>
            <a:pPr marL="540000" lvl="1" indent="-285750">
              <a:buFont typeface="Arial" panose="020B0604020202020204" pitchFamily="34" charset="0"/>
              <a:buChar char="•"/>
            </a:pPr>
            <a:r>
              <a:rPr lang="en-GB" sz="1600" dirty="0">
                <a:solidFill>
                  <a:srgbClr val="1E2A5A"/>
                </a:solidFill>
                <a:cs typeface="Arial" panose="020B0604020202020204" pitchFamily="34" charset="0"/>
              </a:rPr>
              <a:t>Advise on appropriate job descriptions and salary</a:t>
            </a:r>
          </a:p>
          <a:p>
            <a:pPr marL="540000" lvl="1" indent="-285750">
              <a:buFont typeface="Arial" panose="020B0604020202020204" pitchFamily="34" charset="0"/>
              <a:buChar char="•"/>
            </a:pPr>
            <a:r>
              <a:rPr lang="en-GB" sz="1600" dirty="0">
                <a:solidFill>
                  <a:srgbClr val="1E2A5A"/>
                </a:solidFill>
                <a:cs typeface="Arial" panose="020B0604020202020204" pitchFamily="34" charset="0"/>
              </a:rPr>
              <a:t>Offer guidance on what 20% off the job could look like for you</a:t>
            </a:r>
          </a:p>
          <a:p>
            <a:pPr marL="540000" lvl="1" indent="-285750">
              <a:buFont typeface="Arial" panose="020B0604020202020204" pitchFamily="34" charset="0"/>
              <a:buChar char="•"/>
            </a:pPr>
            <a:r>
              <a:rPr lang="en-GB" sz="1600" dirty="0">
                <a:solidFill>
                  <a:srgbClr val="1E2A5A"/>
                </a:solidFill>
                <a:cs typeface="Arial" panose="020B0604020202020204" pitchFamily="34" charset="0"/>
              </a:rPr>
              <a:t>Share with you all guidance materials and best practice</a:t>
            </a:r>
          </a:p>
        </p:txBody>
      </p:sp>
      <p:sp>
        <p:nvSpPr>
          <p:cNvPr id="6" name="TextBox 5">
            <a:extLst>
              <a:ext uri="{FF2B5EF4-FFF2-40B4-BE49-F238E27FC236}">
                <a16:creationId xmlns:a16="http://schemas.microsoft.com/office/drawing/2014/main" id="{3F572239-F4C1-4BA4-9AF4-5992CE8A7080}"/>
              </a:ext>
            </a:extLst>
          </p:cNvPr>
          <p:cNvSpPr txBox="1"/>
          <p:nvPr/>
        </p:nvSpPr>
        <p:spPr>
          <a:xfrm>
            <a:off x="6334030" y="3319943"/>
            <a:ext cx="5667845" cy="830997"/>
          </a:xfrm>
          <a:prstGeom prst="rect">
            <a:avLst/>
          </a:prstGeom>
          <a:noFill/>
        </p:spPr>
        <p:txBody>
          <a:bodyPr wrap="square" rtlCol="0">
            <a:spAutoFit/>
          </a:bodyPr>
          <a:lstStyle/>
          <a:p>
            <a:pPr marL="298800" indent="-285750">
              <a:buFont typeface="Arial" panose="020B0604020202020204" pitchFamily="34" charset="0"/>
              <a:buChar char="•"/>
            </a:pPr>
            <a:r>
              <a:rPr lang="en-GB" sz="1600" dirty="0">
                <a:solidFill>
                  <a:srgbClr val="1E2A5A"/>
                </a:solidFill>
                <a:cs typeface="Arial" panose="020B0604020202020204" pitchFamily="34" charset="0"/>
              </a:rPr>
              <a:t>Visit the school if you need support</a:t>
            </a:r>
          </a:p>
          <a:p>
            <a:pPr marL="298800" indent="-285750">
              <a:buFont typeface="Arial" panose="020B0604020202020204" pitchFamily="34" charset="0"/>
              <a:buChar char="•"/>
            </a:pPr>
            <a:r>
              <a:rPr lang="en-GB" sz="1600" dirty="0">
                <a:solidFill>
                  <a:srgbClr val="1E2A5A"/>
                </a:solidFill>
                <a:cs typeface="Arial" panose="020B0604020202020204" pitchFamily="34" charset="0"/>
              </a:rPr>
              <a:t>Work with Ed Sol to discuss your requirements and help map apprenticeships to roles/ careers within the school</a:t>
            </a:r>
          </a:p>
        </p:txBody>
      </p:sp>
      <p:sp>
        <p:nvSpPr>
          <p:cNvPr id="7" name="TextBox 6">
            <a:extLst>
              <a:ext uri="{FF2B5EF4-FFF2-40B4-BE49-F238E27FC236}">
                <a16:creationId xmlns:a16="http://schemas.microsoft.com/office/drawing/2014/main" id="{6A6E108D-03C9-419A-A21F-AB751F71C327}"/>
              </a:ext>
            </a:extLst>
          </p:cNvPr>
          <p:cNvSpPr txBox="1"/>
          <p:nvPr/>
        </p:nvSpPr>
        <p:spPr>
          <a:xfrm>
            <a:off x="4733631" y="2316441"/>
            <a:ext cx="887582" cy="421660"/>
          </a:xfrm>
          <a:prstGeom prst="cloudCallout">
            <a:avLst>
              <a:gd name="adj1" fmla="val -55637"/>
              <a:gd name="adj2" fmla="val -56185"/>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a:solidFill>
                  <a:schemeClr val="accent6"/>
                </a:solidFill>
              </a:rPr>
              <a:t>159</a:t>
            </a:r>
            <a:endParaRPr lang="en-GB" sz="1600" dirty="0">
              <a:solidFill>
                <a:schemeClr val="accent6"/>
              </a:solidFill>
            </a:endParaRPr>
          </a:p>
        </p:txBody>
      </p:sp>
    </p:spTree>
    <p:extLst>
      <p:ext uri="{BB962C8B-B14F-4D97-AF65-F5344CB8AC3E}">
        <p14:creationId xmlns:p14="http://schemas.microsoft.com/office/powerpoint/2010/main" val="34107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077A5CE-09CD-4FEE-A4E3-0F3CA17A6E38}"/>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3"/>
          <a:stretch>
            <a:fillRect/>
          </a:stretch>
        </p:blipFill>
        <p:spPr>
          <a:xfrm>
            <a:off x="324909" y="5906224"/>
            <a:ext cx="1784742" cy="555130"/>
          </a:xfrm>
          <a:prstGeom prst="rect">
            <a:avLst/>
          </a:prstGeom>
        </p:spPr>
      </p:pic>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2370" y="5906224"/>
            <a:ext cx="2599630" cy="885785"/>
          </a:xfrm>
          <a:prstGeom prst="rect">
            <a:avLst/>
          </a:prstGeom>
        </p:spPr>
      </p:pic>
      <p:sp>
        <p:nvSpPr>
          <p:cNvPr id="12" name="TextBox 11">
            <a:extLst>
              <a:ext uri="{FF2B5EF4-FFF2-40B4-BE49-F238E27FC236}">
                <a16:creationId xmlns:a16="http://schemas.microsoft.com/office/drawing/2014/main" id="{E761601C-E129-48B4-841E-0BA3CFE344BA}"/>
              </a:ext>
            </a:extLst>
          </p:cNvPr>
          <p:cNvSpPr txBox="1"/>
          <p:nvPr/>
        </p:nvSpPr>
        <p:spPr>
          <a:xfrm>
            <a:off x="3015871" y="197703"/>
            <a:ext cx="8363329" cy="830997"/>
          </a:xfrm>
          <a:prstGeom prst="rect">
            <a:avLst/>
          </a:prstGeom>
          <a:noFill/>
        </p:spPr>
        <p:txBody>
          <a:bodyPr wrap="square" rtlCol="0">
            <a:normAutofit/>
          </a:bodyPr>
          <a:lstStyle/>
          <a:p>
            <a:r>
              <a:rPr lang="en-GB" sz="4400" b="1" dirty="0">
                <a:solidFill>
                  <a:srgbClr val="1E2A5A"/>
                </a:solidFill>
                <a:latin typeface="Arial" panose="020B0604020202020204" pitchFamily="34" charset="0"/>
                <a:cs typeface="Arial" panose="020B0604020202020204" pitchFamily="34" charset="0"/>
              </a:rPr>
              <a:t>Ways to use Apprenticeships</a:t>
            </a:r>
          </a:p>
        </p:txBody>
      </p:sp>
      <p:graphicFrame>
        <p:nvGraphicFramePr>
          <p:cNvPr id="8" name="Content Placeholder 2" descr="Icon SmartArt graphic">
            <a:extLst>
              <a:ext uri="{FF2B5EF4-FFF2-40B4-BE49-F238E27FC236}">
                <a16:creationId xmlns:a16="http://schemas.microsoft.com/office/drawing/2014/main" id="{80653B93-A00A-4D71-8F38-9C6E65D333B1}"/>
              </a:ext>
            </a:extLst>
          </p:cNvPr>
          <p:cNvGraphicFramePr>
            <a:graphicFrameLocks/>
          </p:cNvGraphicFramePr>
          <p:nvPr>
            <p:extLst>
              <p:ext uri="{D42A27DB-BD31-4B8C-83A1-F6EECF244321}">
                <p14:modId xmlns:p14="http://schemas.microsoft.com/office/powerpoint/2010/main" val="525702315"/>
              </p:ext>
            </p:extLst>
          </p:nvPr>
        </p:nvGraphicFramePr>
        <p:xfrm>
          <a:off x="3015871" y="1705697"/>
          <a:ext cx="9268491" cy="50157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Students observing science experiment">
            <a:extLst>
              <a:ext uri="{FF2B5EF4-FFF2-40B4-BE49-F238E27FC236}">
                <a16:creationId xmlns:a16="http://schemas.microsoft.com/office/drawing/2014/main" id="{B619ACE4-D811-4FF8-8AF4-139AA3E9DAF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38914" y="223928"/>
            <a:ext cx="2537146" cy="2071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tudent wearing goggles pouring something into a beaker">
            <a:extLst>
              <a:ext uri="{FF2B5EF4-FFF2-40B4-BE49-F238E27FC236}">
                <a16:creationId xmlns:a16="http://schemas.microsoft.com/office/drawing/2014/main" id="{10BC8BAF-E45E-45D8-8DB2-4EDB7522E9D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rot="21230617">
            <a:off x="355987" y="2328210"/>
            <a:ext cx="2010747" cy="2132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7EF042CD-C8E8-46F6-90C3-5C69E6932C57}"/>
              </a:ext>
            </a:extLst>
          </p:cNvPr>
          <p:cNvSpPr txBox="1"/>
          <p:nvPr/>
        </p:nvSpPr>
        <p:spPr>
          <a:xfrm>
            <a:off x="3216657" y="1181100"/>
            <a:ext cx="5362683" cy="584775"/>
          </a:xfrm>
          <a:prstGeom prst="rect">
            <a:avLst/>
          </a:prstGeom>
          <a:noFill/>
        </p:spPr>
        <p:txBody>
          <a:bodyPr wrap="square" rtlCol="0">
            <a:spAutoFit/>
          </a:bodyPr>
          <a:lstStyle/>
          <a:p>
            <a:r>
              <a:rPr lang="en-GB" sz="3200" b="1" dirty="0">
                <a:solidFill>
                  <a:schemeClr val="accent1">
                    <a:lumMod val="75000"/>
                  </a:schemeClr>
                </a:solidFill>
              </a:rPr>
              <a:t>Think … CPD and Recruitment</a:t>
            </a:r>
          </a:p>
        </p:txBody>
      </p:sp>
    </p:spTree>
    <p:extLst>
      <p:ext uri="{BB962C8B-B14F-4D97-AF65-F5344CB8AC3E}">
        <p14:creationId xmlns:p14="http://schemas.microsoft.com/office/powerpoint/2010/main" val="342862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BD5C4C3-2ACD-4FFC-852D-624DB86358FF}"/>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 name="Oval 14">
            <a:extLst>
              <a:ext uri="{FF2B5EF4-FFF2-40B4-BE49-F238E27FC236}">
                <a16:creationId xmlns:a16="http://schemas.microsoft.com/office/drawing/2014/main" id="{2EB779B2-99C4-4F33-873D-246AA7823ABB}"/>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6" name="Picture 15">
            <a:extLst>
              <a:ext uri="{FF2B5EF4-FFF2-40B4-BE49-F238E27FC236}">
                <a16:creationId xmlns:a16="http://schemas.microsoft.com/office/drawing/2014/main" id="{791E567C-781A-4834-B018-4F7B866284B4}"/>
              </a:ext>
            </a:extLst>
          </p:cNvPr>
          <p:cNvPicPr>
            <a:picLocks noChangeAspect="1"/>
          </p:cNvPicPr>
          <p:nvPr/>
        </p:nvPicPr>
        <p:blipFill>
          <a:blip r:embed="rId3"/>
          <a:stretch>
            <a:fillRect/>
          </a:stretch>
        </p:blipFill>
        <p:spPr>
          <a:xfrm>
            <a:off x="324909" y="5906224"/>
            <a:ext cx="1784742" cy="55513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186495481"/>
              </p:ext>
            </p:extLst>
          </p:nvPr>
        </p:nvGraphicFramePr>
        <p:xfrm>
          <a:off x="-1163823" y="772298"/>
          <a:ext cx="89916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81000" y="1802206"/>
            <a:ext cx="2028703" cy="36625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800" dirty="0">
                <a:solidFill>
                  <a:srgbClr val="3F3F3F"/>
                </a:solidFill>
              </a:rPr>
              <a:t>Admin Assistant/Officer/Clerical Assistant L1/2/3 </a:t>
            </a:r>
          </a:p>
          <a:p>
            <a:pPr algn="ctr"/>
            <a:r>
              <a:rPr lang="en-GB" sz="800" dirty="0">
                <a:solidFill>
                  <a:srgbClr val="3F3F3F"/>
                </a:solidFill>
              </a:rPr>
              <a:t>Admin Manager </a:t>
            </a:r>
          </a:p>
          <a:p>
            <a:pPr algn="ctr"/>
            <a:r>
              <a:rPr lang="en-GB" sz="800" dirty="0">
                <a:solidFill>
                  <a:srgbClr val="3F3F3F"/>
                </a:solidFill>
              </a:rPr>
              <a:t>Admin Manager (Senior)/ Office Manager </a:t>
            </a:r>
          </a:p>
          <a:p>
            <a:pPr algn="ctr"/>
            <a:r>
              <a:rPr lang="en-GB" sz="800" dirty="0">
                <a:solidFill>
                  <a:srgbClr val="3F3F3F"/>
                </a:solidFill>
              </a:rPr>
              <a:t>Admin Team Leader </a:t>
            </a:r>
          </a:p>
          <a:p>
            <a:pPr algn="ctr"/>
            <a:r>
              <a:rPr lang="en-GB" sz="800" dirty="0">
                <a:solidFill>
                  <a:srgbClr val="3F3F3F"/>
                </a:solidFill>
              </a:rPr>
              <a:t>Out of School/After School/Breakfast Club Assistant/Officer/Coordinator L1/2</a:t>
            </a:r>
          </a:p>
          <a:p>
            <a:pPr algn="ctr"/>
            <a:r>
              <a:rPr lang="en-GB" sz="800" dirty="0">
                <a:solidFill>
                  <a:srgbClr val="3F3F3F"/>
                </a:solidFill>
              </a:rPr>
              <a:t>Out of/After School/Breakfast Club Supervisor/Manager</a:t>
            </a:r>
          </a:p>
          <a:p>
            <a:pPr algn="ctr"/>
            <a:r>
              <a:rPr lang="en-GB" sz="800" dirty="0">
                <a:solidFill>
                  <a:srgbClr val="3F3F3F"/>
                </a:solidFill>
              </a:rPr>
              <a:t>Assistant School Cook Behaviour &amp; Attendance Officer </a:t>
            </a:r>
          </a:p>
          <a:p>
            <a:pPr algn="ctr"/>
            <a:r>
              <a:rPr lang="en-GB" sz="800" dirty="0">
                <a:solidFill>
                  <a:srgbClr val="3F3F3F"/>
                </a:solidFill>
              </a:rPr>
              <a:t>Bursar </a:t>
            </a:r>
          </a:p>
          <a:p>
            <a:pPr algn="ctr"/>
            <a:r>
              <a:rPr lang="en-GB" sz="800" dirty="0">
                <a:solidFill>
                  <a:srgbClr val="3F3F3F"/>
                </a:solidFill>
              </a:rPr>
              <a:t>Caretaker/Groundsman Catering Assistant </a:t>
            </a:r>
          </a:p>
          <a:p>
            <a:pPr algn="ctr"/>
            <a:r>
              <a:rPr lang="en-GB" sz="800" dirty="0">
                <a:solidFill>
                  <a:srgbClr val="3F3F3F"/>
                </a:solidFill>
              </a:rPr>
              <a:t>CEIAG Coordinator/Adviser </a:t>
            </a:r>
          </a:p>
          <a:p>
            <a:pPr algn="ctr"/>
            <a:r>
              <a:rPr lang="en-GB" sz="800" dirty="0">
                <a:solidFill>
                  <a:srgbClr val="3F3F3F"/>
                </a:solidFill>
              </a:rPr>
              <a:t>School Chef /Cook </a:t>
            </a:r>
          </a:p>
          <a:p>
            <a:pPr algn="ctr"/>
            <a:r>
              <a:rPr lang="en-GB" sz="800" dirty="0">
                <a:solidFill>
                  <a:srgbClr val="3F3F3F"/>
                </a:solidFill>
              </a:rPr>
              <a:t>Cleaner </a:t>
            </a:r>
          </a:p>
          <a:p>
            <a:pPr algn="ctr"/>
            <a:r>
              <a:rPr lang="en-GB" sz="800" dirty="0">
                <a:solidFill>
                  <a:srgbClr val="3F3F3F"/>
                </a:solidFill>
              </a:rPr>
              <a:t>Cleaning Supervisor </a:t>
            </a:r>
          </a:p>
          <a:p>
            <a:pPr algn="ctr"/>
            <a:r>
              <a:rPr lang="en-GB" sz="800" dirty="0">
                <a:solidFill>
                  <a:srgbClr val="3F3F3F"/>
                </a:solidFill>
              </a:rPr>
              <a:t>Clerk to the Governing Body </a:t>
            </a:r>
          </a:p>
          <a:p>
            <a:pPr algn="ctr"/>
            <a:r>
              <a:rPr lang="en-GB" sz="800" dirty="0">
                <a:solidFill>
                  <a:srgbClr val="3F3F3F"/>
                </a:solidFill>
              </a:rPr>
              <a:t>Driver </a:t>
            </a:r>
          </a:p>
          <a:p>
            <a:pPr algn="ctr"/>
            <a:r>
              <a:rPr lang="en-GB" sz="800" dirty="0">
                <a:solidFill>
                  <a:srgbClr val="3F3F3F"/>
                </a:solidFill>
              </a:rPr>
              <a:t>Education Technician*</a:t>
            </a:r>
          </a:p>
          <a:p>
            <a:pPr algn="ctr"/>
            <a:r>
              <a:rPr lang="en-GB" sz="800" dirty="0">
                <a:solidFill>
                  <a:srgbClr val="3F3F3F"/>
                </a:solidFill>
              </a:rPr>
              <a:t>Examination Officer </a:t>
            </a:r>
          </a:p>
          <a:p>
            <a:pPr algn="ctr"/>
            <a:r>
              <a:rPr lang="en-GB" sz="800" dirty="0">
                <a:solidFill>
                  <a:srgbClr val="3F3F3F"/>
                </a:solidFill>
              </a:rPr>
              <a:t>Facilities &amp; Premises Manager </a:t>
            </a:r>
          </a:p>
          <a:p>
            <a:pPr algn="ctr"/>
            <a:r>
              <a:rPr lang="en-GB" sz="800" dirty="0">
                <a:solidFill>
                  <a:srgbClr val="3F3F3F"/>
                </a:solidFill>
              </a:rPr>
              <a:t>Finance Assistant (Senior) </a:t>
            </a:r>
          </a:p>
          <a:p>
            <a:pPr algn="ctr"/>
            <a:r>
              <a:rPr lang="en-GB" sz="800" dirty="0">
                <a:solidFill>
                  <a:srgbClr val="3F3F3F"/>
                </a:solidFill>
              </a:rPr>
              <a:t>Finance Assistant </a:t>
            </a:r>
          </a:p>
          <a:p>
            <a:pPr algn="ctr"/>
            <a:r>
              <a:rPr lang="en-GB" sz="800" dirty="0">
                <a:solidFill>
                  <a:srgbClr val="3F3F3F"/>
                </a:solidFill>
              </a:rPr>
              <a:t>Finance Clerk </a:t>
            </a:r>
          </a:p>
          <a:p>
            <a:pPr algn="ctr"/>
            <a:r>
              <a:rPr lang="en-GB" sz="800" dirty="0">
                <a:solidFill>
                  <a:srgbClr val="3F3F3F"/>
                </a:solidFill>
              </a:rPr>
              <a:t>Finance Manager </a:t>
            </a:r>
          </a:p>
          <a:p>
            <a:pPr algn="ctr"/>
            <a:r>
              <a:rPr lang="en-GB" sz="800" dirty="0">
                <a:solidFill>
                  <a:srgbClr val="3F3F3F"/>
                </a:solidFill>
              </a:rPr>
              <a:t>Finance Officer (Senior) </a:t>
            </a:r>
          </a:p>
          <a:p>
            <a:pPr algn="ctr"/>
            <a:r>
              <a:rPr lang="en-GB" sz="800" dirty="0">
                <a:solidFill>
                  <a:srgbClr val="3F3F3F"/>
                </a:solidFill>
              </a:rPr>
              <a:t>General Kitchen Assistant </a:t>
            </a:r>
          </a:p>
          <a:p>
            <a:pPr algn="ctr"/>
            <a:endParaRPr lang="en-GB" sz="800" dirty="0">
              <a:solidFill>
                <a:srgbClr val="3F3F3F"/>
              </a:solidFill>
            </a:endParaRPr>
          </a:p>
        </p:txBody>
      </p:sp>
      <p:sp>
        <p:nvSpPr>
          <p:cNvPr id="12" name="TextBox 11"/>
          <p:cNvSpPr txBox="1"/>
          <p:nvPr/>
        </p:nvSpPr>
        <p:spPr>
          <a:xfrm>
            <a:off x="2712640" y="1802206"/>
            <a:ext cx="2186171"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800" dirty="0">
                <a:solidFill>
                  <a:srgbClr val="3F3F3F"/>
                </a:solidFill>
              </a:rPr>
              <a:t>Health and Safety Officer </a:t>
            </a:r>
          </a:p>
          <a:p>
            <a:pPr algn="ctr"/>
            <a:r>
              <a:rPr lang="en-GB" sz="800" dirty="0">
                <a:solidFill>
                  <a:srgbClr val="3F3F3F"/>
                </a:solidFill>
              </a:rPr>
              <a:t>ICT Technician  </a:t>
            </a:r>
          </a:p>
          <a:p>
            <a:pPr algn="ctr"/>
            <a:r>
              <a:rPr lang="en-GB" sz="800" dirty="0">
                <a:solidFill>
                  <a:srgbClr val="3F3F3F"/>
                </a:solidFill>
              </a:rPr>
              <a:t>Inclusion Manager</a:t>
            </a:r>
          </a:p>
          <a:p>
            <a:pPr algn="ctr"/>
            <a:r>
              <a:rPr lang="en-GB" sz="800" dirty="0">
                <a:solidFill>
                  <a:srgbClr val="3F3F3F"/>
                </a:solidFill>
              </a:rPr>
              <a:t>IT Manager  </a:t>
            </a:r>
          </a:p>
          <a:p>
            <a:pPr algn="ctr"/>
            <a:r>
              <a:rPr lang="en-GB" sz="800" dirty="0">
                <a:solidFill>
                  <a:srgbClr val="3F3F3F"/>
                </a:solidFill>
              </a:rPr>
              <a:t>Language Support </a:t>
            </a:r>
          </a:p>
          <a:p>
            <a:pPr algn="ctr"/>
            <a:r>
              <a:rPr lang="en-GB" sz="800" dirty="0">
                <a:solidFill>
                  <a:srgbClr val="3F3F3F"/>
                </a:solidFill>
              </a:rPr>
              <a:t>Librarian  </a:t>
            </a:r>
          </a:p>
          <a:p>
            <a:pPr algn="ctr"/>
            <a:r>
              <a:rPr lang="en-GB" sz="800" dirty="0">
                <a:solidFill>
                  <a:srgbClr val="3F3F3F"/>
                </a:solidFill>
              </a:rPr>
              <a:t>Marketing /Comms Manager </a:t>
            </a:r>
          </a:p>
          <a:p>
            <a:pPr algn="ctr"/>
            <a:r>
              <a:rPr lang="en-GB" sz="800" dirty="0">
                <a:solidFill>
                  <a:srgbClr val="3F3F3F"/>
                </a:solidFill>
              </a:rPr>
              <a:t>Midday Care Assistant </a:t>
            </a:r>
          </a:p>
          <a:p>
            <a:pPr algn="ctr"/>
            <a:r>
              <a:rPr lang="en-GB" sz="800" dirty="0">
                <a:solidFill>
                  <a:srgbClr val="3F3F3F"/>
                </a:solidFill>
              </a:rPr>
              <a:t>MSA Supervisor </a:t>
            </a:r>
          </a:p>
          <a:p>
            <a:pPr algn="ctr"/>
            <a:r>
              <a:rPr lang="en-GB" sz="800" dirty="0">
                <a:solidFill>
                  <a:srgbClr val="3F3F3F"/>
                </a:solidFill>
              </a:rPr>
              <a:t>MSA Special Needs </a:t>
            </a:r>
          </a:p>
          <a:p>
            <a:pPr algn="ctr"/>
            <a:r>
              <a:rPr lang="en-GB" sz="800" dirty="0">
                <a:solidFill>
                  <a:srgbClr val="3F3F3F"/>
                </a:solidFill>
              </a:rPr>
              <a:t>MSA (Senior) </a:t>
            </a:r>
          </a:p>
          <a:p>
            <a:pPr algn="ctr"/>
            <a:r>
              <a:rPr lang="en-GB" sz="800" dirty="0">
                <a:solidFill>
                  <a:srgbClr val="3F3F3F"/>
                </a:solidFill>
              </a:rPr>
              <a:t>Pastoral House Manager </a:t>
            </a:r>
          </a:p>
          <a:p>
            <a:pPr algn="ctr"/>
            <a:r>
              <a:rPr lang="en-GB" sz="800" dirty="0">
                <a:solidFill>
                  <a:srgbClr val="3F3F3F"/>
                </a:solidFill>
              </a:rPr>
              <a:t>Deputy SENCO</a:t>
            </a:r>
          </a:p>
          <a:p>
            <a:pPr algn="ctr"/>
            <a:r>
              <a:rPr lang="en-GB" sz="800" dirty="0">
                <a:solidFill>
                  <a:srgbClr val="3F3F3F"/>
                </a:solidFill>
              </a:rPr>
              <a:t>PE Coach/Specialist</a:t>
            </a:r>
          </a:p>
          <a:p>
            <a:pPr algn="ctr"/>
            <a:r>
              <a:rPr lang="en-GB" sz="800" dirty="0">
                <a:solidFill>
                  <a:srgbClr val="3F3F3F"/>
                </a:solidFill>
              </a:rPr>
              <a:t>Personal Assistant (to the Headteacher)</a:t>
            </a:r>
          </a:p>
          <a:p>
            <a:pPr algn="ctr"/>
            <a:r>
              <a:rPr lang="en-GB" sz="800" dirty="0">
                <a:solidFill>
                  <a:srgbClr val="3F3F3F"/>
                </a:solidFill>
              </a:rPr>
              <a:t>Senior HR Administrator </a:t>
            </a:r>
          </a:p>
          <a:p>
            <a:pPr algn="ctr"/>
            <a:r>
              <a:rPr lang="en-GB" sz="800" dirty="0">
                <a:solidFill>
                  <a:srgbClr val="3F3F3F"/>
                </a:solidFill>
              </a:rPr>
              <a:t>Playworker </a:t>
            </a:r>
          </a:p>
          <a:p>
            <a:pPr algn="ctr"/>
            <a:r>
              <a:rPr lang="en-GB" sz="800" dirty="0">
                <a:solidFill>
                  <a:srgbClr val="3F3F3F"/>
                </a:solidFill>
              </a:rPr>
              <a:t>Receptionist</a:t>
            </a:r>
          </a:p>
          <a:p>
            <a:pPr algn="ctr"/>
            <a:r>
              <a:rPr lang="en-GB" sz="800" dirty="0">
                <a:solidFill>
                  <a:srgbClr val="3F3F3F"/>
                </a:solidFill>
              </a:rPr>
              <a:t> School Business Manager </a:t>
            </a:r>
          </a:p>
          <a:p>
            <a:pPr algn="ctr"/>
            <a:r>
              <a:rPr lang="en-GB" sz="800" dirty="0">
                <a:solidFill>
                  <a:srgbClr val="3F3F3F"/>
                </a:solidFill>
              </a:rPr>
              <a:t>School Support Assistant </a:t>
            </a:r>
          </a:p>
          <a:p>
            <a:pPr algn="ctr"/>
            <a:r>
              <a:rPr lang="en-GB" sz="800" dirty="0">
                <a:solidFill>
                  <a:srgbClr val="3F3F3F"/>
                </a:solidFill>
              </a:rPr>
              <a:t>School Working Supervisor  </a:t>
            </a:r>
          </a:p>
          <a:p>
            <a:pPr algn="ctr"/>
            <a:r>
              <a:rPr lang="en-GB" sz="800" dirty="0">
                <a:solidFill>
                  <a:srgbClr val="3F3F3F"/>
                </a:solidFill>
              </a:rPr>
              <a:t>Service Families Liaison Officer </a:t>
            </a:r>
          </a:p>
          <a:p>
            <a:pPr algn="ctr"/>
            <a:r>
              <a:rPr lang="en-GB" sz="800" dirty="0">
                <a:solidFill>
                  <a:srgbClr val="3F3F3F"/>
                </a:solidFill>
              </a:rPr>
              <a:t>SIMS Assessment/Data Manager </a:t>
            </a:r>
          </a:p>
          <a:p>
            <a:pPr algn="ctr"/>
            <a:r>
              <a:rPr lang="en-GB" sz="800" dirty="0">
                <a:solidFill>
                  <a:srgbClr val="3F3F3F"/>
                </a:solidFill>
              </a:rPr>
              <a:t>Site Manager L1/2/3</a:t>
            </a:r>
          </a:p>
          <a:p>
            <a:pPr algn="ctr"/>
            <a:r>
              <a:rPr lang="en-GB" sz="800" dirty="0">
                <a:solidFill>
                  <a:srgbClr val="3F3F3F"/>
                </a:solidFill>
              </a:rPr>
              <a:t>Sixth Form Support/Attendance Officer </a:t>
            </a:r>
          </a:p>
          <a:p>
            <a:pPr algn="ctr"/>
            <a:r>
              <a:rPr lang="en-GB" sz="800" dirty="0">
                <a:solidFill>
                  <a:srgbClr val="3F3F3F"/>
                </a:solidFill>
              </a:rPr>
              <a:t>Sports Coach/Teaching Assistant</a:t>
            </a:r>
          </a:p>
          <a:p>
            <a:pPr algn="ctr"/>
            <a:r>
              <a:rPr lang="en-GB" sz="800" dirty="0">
                <a:solidFill>
                  <a:srgbClr val="3F3F3F"/>
                </a:solidFill>
              </a:rPr>
              <a:t>Support Manager </a:t>
            </a:r>
          </a:p>
          <a:p>
            <a:pPr algn="ctr"/>
            <a:r>
              <a:rPr lang="en-GB" sz="800" dirty="0">
                <a:solidFill>
                  <a:srgbClr val="3F3F3F"/>
                </a:solidFill>
              </a:rPr>
              <a:t>Support Worker</a:t>
            </a:r>
          </a:p>
          <a:p>
            <a:pPr algn="ctr"/>
            <a:r>
              <a:rPr lang="en-GB" sz="800" dirty="0">
                <a:solidFill>
                  <a:srgbClr val="3F3F3F"/>
                </a:solidFill>
              </a:rPr>
              <a:t>Teacher </a:t>
            </a:r>
          </a:p>
          <a:p>
            <a:pPr algn="ctr"/>
            <a:r>
              <a:rPr lang="en-GB" sz="800" dirty="0">
                <a:solidFill>
                  <a:srgbClr val="3F3F3F"/>
                </a:solidFill>
              </a:rPr>
              <a:t>Teaching Assistant Behav Services – L3/4 </a:t>
            </a:r>
          </a:p>
          <a:p>
            <a:pPr algn="ctr"/>
            <a:r>
              <a:rPr lang="en-GB" sz="800" dirty="0">
                <a:solidFill>
                  <a:srgbClr val="3F3F3F"/>
                </a:solidFill>
              </a:rPr>
              <a:t>Teaching Assistant L1/2/3/4 </a:t>
            </a:r>
          </a:p>
          <a:p>
            <a:pPr algn="ctr"/>
            <a:r>
              <a:rPr lang="en-GB" sz="800" dirty="0">
                <a:solidFill>
                  <a:srgbClr val="3F3F3F"/>
                </a:solidFill>
              </a:rPr>
              <a:t>Senior Technician (TTO) Technician Manager</a:t>
            </a:r>
            <a:endParaRPr lang="en-GB" sz="800" b="1" dirty="0">
              <a:solidFill>
                <a:srgbClr val="3F3F3F"/>
              </a:solidFill>
            </a:endParaRPr>
          </a:p>
        </p:txBody>
      </p:sp>
      <p:sp>
        <p:nvSpPr>
          <p:cNvPr id="2" name="TextBox 1">
            <a:extLst>
              <a:ext uri="{FF2B5EF4-FFF2-40B4-BE49-F238E27FC236}">
                <a16:creationId xmlns:a16="http://schemas.microsoft.com/office/drawing/2014/main" id="{51C59CDD-12DD-405F-9FEC-71FAC1F44AC9}"/>
              </a:ext>
            </a:extLst>
          </p:cNvPr>
          <p:cNvSpPr txBox="1"/>
          <p:nvPr/>
        </p:nvSpPr>
        <p:spPr>
          <a:xfrm>
            <a:off x="2156082" y="152400"/>
            <a:ext cx="1301921" cy="523220"/>
          </a:xfrm>
          <a:prstGeom prst="rect">
            <a:avLst/>
          </a:prstGeom>
          <a:noFill/>
        </p:spPr>
        <p:txBody>
          <a:bodyPr wrap="square" rtlCol="0">
            <a:spAutoFit/>
          </a:bodyPr>
          <a:lstStyle/>
          <a:p>
            <a:r>
              <a:rPr lang="en-GB" sz="2800" b="1" dirty="0">
                <a:solidFill>
                  <a:schemeClr val="accent1">
                    <a:lumMod val="75000"/>
                  </a:schemeClr>
                </a:solidFill>
              </a:rPr>
              <a:t>ROLES</a:t>
            </a:r>
          </a:p>
        </p:txBody>
      </p:sp>
      <p:graphicFrame>
        <p:nvGraphicFramePr>
          <p:cNvPr id="7" name="Content Placeholder 3">
            <a:extLst>
              <a:ext uri="{FF2B5EF4-FFF2-40B4-BE49-F238E27FC236}">
                <a16:creationId xmlns:a16="http://schemas.microsoft.com/office/drawing/2014/main" id="{42622B73-6777-4D3D-B3D6-2BAB0FD6C99B}"/>
              </a:ext>
            </a:extLst>
          </p:cNvPr>
          <p:cNvGraphicFramePr>
            <a:graphicFrameLocks/>
          </p:cNvGraphicFramePr>
          <p:nvPr>
            <p:extLst>
              <p:ext uri="{D42A27DB-BD31-4B8C-83A1-F6EECF244321}">
                <p14:modId xmlns:p14="http://schemas.microsoft.com/office/powerpoint/2010/main" val="3148955763"/>
              </p:ext>
            </p:extLst>
          </p:nvPr>
        </p:nvGraphicFramePr>
        <p:xfrm>
          <a:off x="4635843" y="772298"/>
          <a:ext cx="8991600" cy="160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8">
            <a:extLst>
              <a:ext uri="{FF2B5EF4-FFF2-40B4-BE49-F238E27FC236}">
                <a16:creationId xmlns:a16="http://schemas.microsoft.com/office/drawing/2014/main" id="{EFE02297-ABC7-4579-9BB1-41054F2AC2EB}"/>
              </a:ext>
            </a:extLst>
          </p:cNvPr>
          <p:cNvSpPr txBox="1"/>
          <p:nvPr/>
        </p:nvSpPr>
        <p:spPr>
          <a:xfrm>
            <a:off x="5381036" y="1762898"/>
            <a:ext cx="2444576" cy="47705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800" b="1" dirty="0">
                <a:solidFill>
                  <a:schemeClr val="accent4"/>
                </a:solidFill>
              </a:rPr>
              <a:t>Mapped Standards:</a:t>
            </a:r>
            <a:endParaRPr lang="en-US" sz="800" dirty="0">
              <a:solidFill>
                <a:srgbClr val="3F3F3F"/>
              </a:solidFill>
            </a:endParaRPr>
          </a:p>
          <a:p>
            <a:pPr algn="ctr"/>
            <a:r>
              <a:rPr lang="en-US" sz="800" dirty="0">
                <a:solidFill>
                  <a:srgbClr val="3F3F3F"/>
                </a:solidFill>
              </a:rPr>
              <a:t>Accounts/Finance Assistant</a:t>
            </a:r>
          </a:p>
          <a:p>
            <a:pPr algn="ctr"/>
            <a:r>
              <a:rPr lang="en-US" sz="800" dirty="0">
                <a:solidFill>
                  <a:srgbClr val="3F3F3F"/>
                </a:solidFill>
              </a:rPr>
              <a:t>Advanced Coach (Sport and Physical Activity)*</a:t>
            </a:r>
          </a:p>
          <a:p>
            <a:pPr algn="ctr"/>
            <a:r>
              <a:rPr lang="en-US" sz="800" dirty="0">
                <a:solidFill>
                  <a:srgbClr val="3F3F3F"/>
                </a:solidFill>
              </a:rPr>
              <a:t>Assistant Accountant</a:t>
            </a:r>
          </a:p>
          <a:p>
            <a:pPr algn="ctr"/>
            <a:r>
              <a:rPr lang="en-US" sz="800" dirty="0">
                <a:solidFill>
                  <a:srgbClr val="3F3F3F"/>
                </a:solidFill>
              </a:rPr>
              <a:t>Business Administrator</a:t>
            </a:r>
          </a:p>
          <a:p>
            <a:pPr algn="ctr"/>
            <a:r>
              <a:rPr lang="en-US" sz="800" dirty="0">
                <a:solidFill>
                  <a:srgbClr val="3F3F3F"/>
                </a:solidFill>
              </a:rPr>
              <a:t>Career Development Professional</a:t>
            </a:r>
          </a:p>
          <a:p>
            <a:pPr algn="ctr"/>
            <a:r>
              <a:rPr lang="en-US" sz="800" dirty="0">
                <a:solidFill>
                  <a:srgbClr val="3F3F3F"/>
                </a:solidFill>
              </a:rPr>
              <a:t>Chartered Manager </a:t>
            </a:r>
          </a:p>
          <a:p>
            <a:pPr algn="ctr"/>
            <a:r>
              <a:rPr lang="en-US" sz="800" dirty="0">
                <a:solidFill>
                  <a:srgbClr val="3F3F3F"/>
                </a:solidFill>
              </a:rPr>
              <a:t>Children and Young People's Family Practitioner</a:t>
            </a:r>
          </a:p>
          <a:p>
            <a:pPr algn="ctr"/>
            <a:r>
              <a:rPr lang="en-US" sz="800" dirty="0">
                <a:solidFill>
                  <a:srgbClr val="3F3F3F"/>
                </a:solidFill>
              </a:rPr>
              <a:t>Children, Young People &amp; Family Manager</a:t>
            </a:r>
          </a:p>
          <a:p>
            <a:pPr algn="ctr"/>
            <a:r>
              <a:rPr lang="en-US" sz="800" dirty="0">
                <a:solidFill>
                  <a:srgbClr val="3F3F3F"/>
                </a:solidFill>
              </a:rPr>
              <a:t>Commis Chef</a:t>
            </a:r>
          </a:p>
          <a:p>
            <a:pPr algn="ctr"/>
            <a:r>
              <a:rPr lang="en-US" sz="800" dirty="0">
                <a:solidFill>
                  <a:srgbClr val="3F3F3F"/>
                </a:solidFill>
              </a:rPr>
              <a:t>Community Safety Officer</a:t>
            </a:r>
          </a:p>
          <a:p>
            <a:pPr algn="ctr"/>
            <a:r>
              <a:rPr lang="en-US" sz="800" dirty="0">
                <a:solidFill>
                  <a:srgbClr val="3F3F3F"/>
                </a:solidFill>
              </a:rPr>
              <a:t>Customer Service Practitioner</a:t>
            </a:r>
          </a:p>
          <a:p>
            <a:pPr algn="ctr"/>
            <a:r>
              <a:rPr lang="en-US" sz="800" dirty="0">
                <a:solidFill>
                  <a:srgbClr val="3F3F3F"/>
                </a:solidFill>
              </a:rPr>
              <a:t>Customer Service Specialist</a:t>
            </a:r>
          </a:p>
          <a:p>
            <a:pPr algn="ctr"/>
            <a:r>
              <a:rPr lang="en-US" sz="800" dirty="0">
                <a:solidFill>
                  <a:srgbClr val="3F3F3F"/>
                </a:solidFill>
              </a:rPr>
              <a:t>Data Analyst</a:t>
            </a:r>
          </a:p>
          <a:p>
            <a:pPr algn="ctr"/>
            <a:r>
              <a:rPr lang="en-US" sz="800" dirty="0">
                <a:solidFill>
                  <a:srgbClr val="3F3F3F"/>
                </a:solidFill>
              </a:rPr>
              <a:t>Data Technician*</a:t>
            </a:r>
          </a:p>
          <a:p>
            <a:pPr algn="ctr"/>
            <a:r>
              <a:rPr lang="en-US" sz="800" dirty="0">
                <a:solidFill>
                  <a:srgbClr val="3F3F3F"/>
                </a:solidFill>
              </a:rPr>
              <a:t>Digital Marketer (Degree)</a:t>
            </a:r>
          </a:p>
          <a:p>
            <a:pPr algn="ctr"/>
            <a:r>
              <a:rPr lang="en-US" sz="800" dirty="0">
                <a:solidFill>
                  <a:srgbClr val="3F3F3F"/>
                </a:solidFill>
              </a:rPr>
              <a:t>Early Years Educator</a:t>
            </a:r>
          </a:p>
          <a:p>
            <a:pPr algn="ctr"/>
            <a:r>
              <a:rPr lang="en-US" sz="800" dirty="0">
                <a:solidFill>
                  <a:srgbClr val="3F3F3F"/>
                </a:solidFill>
              </a:rPr>
              <a:t>Early Years Practitioner*</a:t>
            </a:r>
          </a:p>
          <a:p>
            <a:pPr algn="ctr"/>
            <a:r>
              <a:rPr lang="en-GB" sz="800" dirty="0">
                <a:solidFill>
                  <a:srgbClr val="3F3F3F"/>
                </a:solidFill>
              </a:rPr>
              <a:t>Early Years Lead Practitioner*</a:t>
            </a:r>
          </a:p>
          <a:p>
            <a:pPr algn="ctr"/>
            <a:r>
              <a:rPr lang="en-GB" sz="800" dirty="0">
                <a:solidFill>
                  <a:srgbClr val="3F3F3F"/>
                </a:solidFill>
              </a:rPr>
              <a:t>Educational Leadership*</a:t>
            </a:r>
            <a:endParaRPr lang="en-US" sz="800" dirty="0">
              <a:solidFill>
                <a:srgbClr val="3F3F3F"/>
              </a:solidFill>
            </a:endParaRPr>
          </a:p>
          <a:p>
            <a:pPr algn="ctr"/>
            <a:r>
              <a:rPr lang="en-US" sz="800" dirty="0">
                <a:solidFill>
                  <a:srgbClr val="3F3F3F"/>
                </a:solidFill>
              </a:rPr>
              <a:t>Facilities Manager</a:t>
            </a:r>
          </a:p>
          <a:p>
            <a:pPr algn="ctr"/>
            <a:r>
              <a:rPr lang="en-US" sz="800" dirty="0">
                <a:solidFill>
                  <a:srgbClr val="3F3F3F"/>
                </a:solidFill>
              </a:rPr>
              <a:t>Facilities Management Supervisor</a:t>
            </a:r>
          </a:p>
          <a:p>
            <a:pPr algn="ctr"/>
            <a:r>
              <a:rPr lang="en-US" sz="800" dirty="0">
                <a:solidFill>
                  <a:srgbClr val="3F3F3F"/>
                </a:solidFill>
              </a:rPr>
              <a:t>Facilities Services Operative</a:t>
            </a:r>
          </a:p>
          <a:p>
            <a:pPr algn="ctr"/>
            <a:r>
              <a:rPr lang="en-US" sz="800" dirty="0">
                <a:solidFill>
                  <a:srgbClr val="3F3F3F"/>
                </a:solidFill>
              </a:rPr>
              <a:t>Health Play Specialist*</a:t>
            </a:r>
          </a:p>
          <a:p>
            <a:pPr algn="ctr"/>
            <a:r>
              <a:rPr lang="en-US" sz="800" dirty="0">
                <a:solidFill>
                  <a:srgbClr val="3F3F3F"/>
                </a:solidFill>
              </a:rPr>
              <a:t>Horticulture and Landscape Operative</a:t>
            </a:r>
          </a:p>
          <a:p>
            <a:pPr algn="ctr"/>
            <a:r>
              <a:rPr lang="en-US" sz="800" dirty="0">
                <a:solidFill>
                  <a:srgbClr val="3F3F3F"/>
                </a:solidFill>
              </a:rPr>
              <a:t>HR Support</a:t>
            </a:r>
          </a:p>
          <a:p>
            <a:pPr algn="ctr"/>
            <a:r>
              <a:rPr lang="en-US" sz="800" dirty="0">
                <a:solidFill>
                  <a:srgbClr val="3F3F3F"/>
                </a:solidFill>
              </a:rPr>
              <a:t>Improvement Practitioner</a:t>
            </a:r>
          </a:p>
          <a:p>
            <a:pPr algn="ctr"/>
            <a:r>
              <a:rPr lang="en-US" sz="800" dirty="0">
                <a:solidFill>
                  <a:srgbClr val="3F3F3F"/>
                </a:solidFill>
              </a:rPr>
              <a:t>Improvement Leader</a:t>
            </a:r>
          </a:p>
          <a:p>
            <a:pPr algn="ctr"/>
            <a:r>
              <a:rPr lang="en-US" sz="800" dirty="0">
                <a:solidFill>
                  <a:srgbClr val="3F3F3F"/>
                </a:solidFill>
              </a:rPr>
              <a:t>Information Manager* </a:t>
            </a:r>
          </a:p>
          <a:p>
            <a:pPr algn="ctr"/>
            <a:r>
              <a:rPr lang="en-US" sz="800" dirty="0">
                <a:solidFill>
                  <a:srgbClr val="3F3F3F"/>
                </a:solidFill>
              </a:rPr>
              <a:t>Infrastructure Technician</a:t>
            </a:r>
          </a:p>
          <a:p>
            <a:pPr algn="ctr"/>
            <a:r>
              <a:rPr lang="en-US" sz="800" dirty="0">
                <a:solidFill>
                  <a:srgbClr val="3F3F3F"/>
                </a:solidFill>
              </a:rPr>
              <a:t>IT Technician</a:t>
            </a:r>
          </a:p>
          <a:p>
            <a:pPr algn="ctr"/>
            <a:r>
              <a:rPr lang="en-US" sz="800" dirty="0">
                <a:solidFill>
                  <a:srgbClr val="3F3F3F"/>
                </a:solidFill>
              </a:rPr>
              <a:t>Laboratory Technician</a:t>
            </a:r>
          </a:p>
          <a:p>
            <a:pPr algn="ctr"/>
            <a:r>
              <a:rPr lang="en-US" sz="800" dirty="0">
                <a:solidFill>
                  <a:srgbClr val="3F3F3F"/>
                </a:solidFill>
              </a:rPr>
              <a:t>Landscape/Horticulture Supervisor</a:t>
            </a:r>
          </a:p>
          <a:p>
            <a:pPr algn="ctr"/>
            <a:r>
              <a:rPr lang="en-US" sz="800" dirty="0">
                <a:solidFill>
                  <a:srgbClr val="3F3F3F"/>
                </a:solidFill>
              </a:rPr>
              <a:t>Library Information &amp; Archive Specialist Assistant</a:t>
            </a:r>
          </a:p>
          <a:p>
            <a:pPr algn="ctr"/>
            <a:r>
              <a:rPr lang="en-US" sz="800" dirty="0">
                <a:solidFill>
                  <a:srgbClr val="3F3F3F"/>
                </a:solidFill>
              </a:rPr>
              <a:t>Marketing Assistant</a:t>
            </a:r>
          </a:p>
          <a:p>
            <a:pPr algn="ctr"/>
            <a:r>
              <a:rPr lang="en-US" sz="800" dirty="0">
                <a:solidFill>
                  <a:srgbClr val="3F3F3F"/>
                </a:solidFill>
              </a:rPr>
              <a:t>Marketing Executive</a:t>
            </a:r>
          </a:p>
          <a:p>
            <a:pPr algn="ctr"/>
            <a:r>
              <a:rPr lang="en-US" sz="800" dirty="0">
                <a:solidFill>
                  <a:srgbClr val="3F3F3F"/>
                </a:solidFill>
              </a:rPr>
              <a:t>Marketing Manager</a:t>
            </a:r>
          </a:p>
          <a:p>
            <a:pPr algn="ctr"/>
            <a:r>
              <a:rPr lang="en-US" sz="800" dirty="0">
                <a:solidFill>
                  <a:srgbClr val="3F3F3F"/>
                </a:solidFill>
              </a:rPr>
              <a:t>Operations/Departmental Manager</a:t>
            </a:r>
          </a:p>
        </p:txBody>
      </p:sp>
      <p:sp>
        <p:nvSpPr>
          <p:cNvPr id="10" name="TextBox 9">
            <a:extLst>
              <a:ext uri="{FF2B5EF4-FFF2-40B4-BE49-F238E27FC236}">
                <a16:creationId xmlns:a16="http://schemas.microsoft.com/office/drawing/2014/main" id="{28526F76-1FA4-49E2-B1B1-D29285CBB365}"/>
              </a:ext>
            </a:extLst>
          </p:cNvPr>
          <p:cNvSpPr txBox="1"/>
          <p:nvPr/>
        </p:nvSpPr>
        <p:spPr>
          <a:xfrm>
            <a:off x="8190825" y="1762898"/>
            <a:ext cx="2286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800" b="1" dirty="0">
                <a:solidFill>
                  <a:schemeClr val="accent4"/>
                </a:solidFill>
              </a:rPr>
              <a:t>Mapped Standards (Cont.):</a:t>
            </a:r>
            <a:endParaRPr lang="en-US" sz="800" dirty="0">
              <a:solidFill>
                <a:srgbClr val="3F3F3F"/>
              </a:solidFill>
            </a:endParaRPr>
          </a:p>
          <a:p>
            <a:pPr algn="ctr"/>
            <a:r>
              <a:rPr lang="en-US" sz="800" dirty="0">
                <a:solidFill>
                  <a:srgbClr val="3F3F3F"/>
                </a:solidFill>
              </a:rPr>
              <a:t>Passenger Transport Driver</a:t>
            </a:r>
          </a:p>
          <a:p>
            <a:pPr algn="ctr"/>
            <a:r>
              <a:rPr lang="en-US" sz="800" dirty="0">
                <a:solidFill>
                  <a:srgbClr val="3F3F3F"/>
                </a:solidFill>
              </a:rPr>
              <a:t>Payroll Adviser</a:t>
            </a:r>
          </a:p>
          <a:p>
            <a:pPr algn="ctr"/>
            <a:r>
              <a:rPr lang="en-US" sz="800" dirty="0">
                <a:solidFill>
                  <a:srgbClr val="3F3F3F"/>
                </a:solidFill>
              </a:rPr>
              <a:t>Payroll Assistant Manager*</a:t>
            </a:r>
          </a:p>
          <a:p>
            <a:pPr algn="ctr"/>
            <a:r>
              <a:rPr lang="en-US" sz="800" dirty="0">
                <a:solidFill>
                  <a:srgbClr val="3F3F3F"/>
                </a:solidFill>
              </a:rPr>
              <a:t>PE, PA and Youth Sport Specialist*</a:t>
            </a:r>
          </a:p>
          <a:p>
            <a:pPr algn="ctr"/>
            <a:r>
              <a:rPr lang="en-US" sz="800" dirty="0">
                <a:solidFill>
                  <a:srgbClr val="3F3F3F"/>
                </a:solidFill>
              </a:rPr>
              <a:t>Play Worker*</a:t>
            </a:r>
          </a:p>
          <a:p>
            <a:pPr algn="ctr"/>
            <a:r>
              <a:rPr lang="en-US" sz="800" dirty="0">
                <a:solidFill>
                  <a:srgbClr val="3F3F3F"/>
                </a:solidFill>
              </a:rPr>
              <a:t>Production Chef</a:t>
            </a:r>
          </a:p>
          <a:p>
            <a:pPr algn="ctr"/>
            <a:r>
              <a:rPr lang="en-US" sz="800" dirty="0">
                <a:solidFill>
                  <a:srgbClr val="3F3F3F"/>
                </a:solidFill>
              </a:rPr>
              <a:t>Professional accounting taxation Technician</a:t>
            </a:r>
          </a:p>
          <a:p>
            <a:pPr algn="ctr"/>
            <a:r>
              <a:rPr lang="en-US" sz="800" dirty="0">
                <a:solidFill>
                  <a:srgbClr val="3F3F3F"/>
                </a:solidFill>
              </a:rPr>
              <a:t>Property/Maintenance Technician</a:t>
            </a:r>
          </a:p>
          <a:p>
            <a:pPr algn="ctr"/>
            <a:r>
              <a:rPr lang="en-US" sz="800" dirty="0">
                <a:solidFill>
                  <a:srgbClr val="3F3F3F"/>
                </a:solidFill>
              </a:rPr>
              <a:t>School Business Professional</a:t>
            </a:r>
          </a:p>
          <a:p>
            <a:pPr algn="ctr"/>
            <a:r>
              <a:rPr lang="en-US" sz="800" dirty="0">
                <a:solidFill>
                  <a:srgbClr val="3F3F3F"/>
                </a:solidFill>
              </a:rPr>
              <a:t>Senior Chef Production Cooking</a:t>
            </a:r>
          </a:p>
          <a:p>
            <a:pPr algn="ctr"/>
            <a:r>
              <a:rPr lang="en-US" sz="800" dirty="0">
                <a:solidFill>
                  <a:srgbClr val="3F3F3F"/>
                </a:solidFill>
              </a:rPr>
              <a:t>Speech and Language Therapist</a:t>
            </a:r>
          </a:p>
          <a:p>
            <a:pPr algn="ctr"/>
            <a:r>
              <a:rPr lang="en-US" sz="800" dirty="0">
                <a:solidFill>
                  <a:srgbClr val="3F3F3F"/>
                </a:solidFill>
              </a:rPr>
              <a:t>Teacher</a:t>
            </a:r>
          </a:p>
          <a:p>
            <a:pPr algn="ctr"/>
            <a:r>
              <a:rPr lang="en-US" sz="800" dirty="0">
                <a:solidFill>
                  <a:srgbClr val="3F3F3F"/>
                </a:solidFill>
              </a:rPr>
              <a:t>Teaching Assistant</a:t>
            </a:r>
          </a:p>
          <a:p>
            <a:pPr algn="ctr"/>
            <a:r>
              <a:rPr lang="en-US" sz="800" dirty="0">
                <a:solidFill>
                  <a:srgbClr val="3F3F3F"/>
                </a:solidFill>
              </a:rPr>
              <a:t>Team Leader</a:t>
            </a:r>
            <a:endParaRPr lang="en-GB" sz="800" dirty="0">
              <a:solidFill>
                <a:srgbClr val="3F3F3F"/>
              </a:solidFill>
            </a:endParaRPr>
          </a:p>
        </p:txBody>
      </p:sp>
      <p:sp>
        <p:nvSpPr>
          <p:cNvPr id="3" name="TextBox 2">
            <a:extLst>
              <a:ext uri="{FF2B5EF4-FFF2-40B4-BE49-F238E27FC236}">
                <a16:creationId xmlns:a16="http://schemas.microsoft.com/office/drawing/2014/main" id="{82504D4A-F1AB-4338-BB2D-9BD9060313A3}"/>
              </a:ext>
            </a:extLst>
          </p:cNvPr>
          <p:cNvSpPr txBox="1"/>
          <p:nvPr/>
        </p:nvSpPr>
        <p:spPr>
          <a:xfrm>
            <a:off x="6701709" y="198566"/>
            <a:ext cx="4064000" cy="523220"/>
          </a:xfrm>
          <a:prstGeom prst="rect">
            <a:avLst/>
          </a:prstGeom>
          <a:noFill/>
        </p:spPr>
        <p:txBody>
          <a:bodyPr wrap="square" rtlCol="0">
            <a:spAutoFit/>
          </a:bodyPr>
          <a:lstStyle/>
          <a:p>
            <a:pPr algn="ctr"/>
            <a:r>
              <a:rPr lang="en-GB" sz="2800" b="1" dirty="0">
                <a:solidFill>
                  <a:schemeClr val="accent1">
                    <a:lumMod val="75000"/>
                  </a:schemeClr>
                </a:solidFill>
              </a:rPr>
              <a:t>APPRENTICESHIPS</a:t>
            </a:r>
          </a:p>
        </p:txBody>
      </p:sp>
      <p:sp>
        <p:nvSpPr>
          <p:cNvPr id="11" name="TextBox 10">
            <a:extLst>
              <a:ext uri="{FF2B5EF4-FFF2-40B4-BE49-F238E27FC236}">
                <a16:creationId xmlns:a16="http://schemas.microsoft.com/office/drawing/2014/main" id="{B0A3F1EB-9099-4C33-AE1B-3498DCF0848A}"/>
              </a:ext>
            </a:extLst>
          </p:cNvPr>
          <p:cNvSpPr txBox="1"/>
          <p:nvPr/>
        </p:nvSpPr>
        <p:spPr>
          <a:xfrm>
            <a:off x="8396144" y="3818143"/>
            <a:ext cx="189234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800" b="1" dirty="0">
                <a:solidFill>
                  <a:schemeClr val="accent5"/>
                </a:solidFill>
              </a:rPr>
              <a:t>Mapped Frameworks:</a:t>
            </a:r>
          </a:p>
          <a:p>
            <a:pPr algn="ctr"/>
            <a:r>
              <a:rPr lang="en-GB" sz="800" dirty="0">
                <a:solidFill>
                  <a:schemeClr val="tx2">
                    <a:lumMod val="50000"/>
                  </a:schemeClr>
                </a:solidFill>
              </a:rPr>
              <a:t>Facilities Management</a:t>
            </a:r>
          </a:p>
          <a:p>
            <a:pPr algn="ctr"/>
            <a:r>
              <a:rPr lang="en-GB" sz="800" dirty="0">
                <a:solidFill>
                  <a:schemeClr val="tx2">
                    <a:lumMod val="50000"/>
                  </a:schemeClr>
                </a:solidFill>
              </a:rPr>
              <a:t>IT, Software, Web and Telecoms Professionals</a:t>
            </a:r>
          </a:p>
          <a:p>
            <a:pPr algn="ctr"/>
            <a:r>
              <a:rPr lang="en-GB" sz="800" dirty="0">
                <a:solidFill>
                  <a:schemeClr val="tx2">
                    <a:lumMod val="50000"/>
                  </a:schemeClr>
                </a:solidFill>
              </a:rPr>
              <a:t>Libraries, Archives, Records and Information Management Services</a:t>
            </a:r>
          </a:p>
          <a:p>
            <a:pPr algn="ctr"/>
            <a:r>
              <a:rPr lang="en-GB" sz="800" dirty="0">
                <a:solidFill>
                  <a:schemeClr val="tx2">
                    <a:lumMod val="50000"/>
                  </a:schemeClr>
                </a:solidFill>
              </a:rPr>
              <a:t>Libraries, Archives, Records and Information Management Services</a:t>
            </a:r>
          </a:p>
          <a:p>
            <a:pPr algn="ctr"/>
            <a:r>
              <a:rPr lang="en-GB" sz="800" dirty="0">
                <a:solidFill>
                  <a:schemeClr val="tx2">
                    <a:lumMod val="50000"/>
                  </a:schemeClr>
                </a:solidFill>
              </a:rPr>
              <a:t>Providing Financial Services (various pathways)</a:t>
            </a:r>
          </a:p>
          <a:p>
            <a:pPr algn="ctr"/>
            <a:endParaRPr lang="en-GB" sz="800" dirty="0">
              <a:solidFill>
                <a:schemeClr val="tx2">
                  <a:lumMod val="50000"/>
                </a:schemeClr>
              </a:solidFill>
            </a:endParaRPr>
          </a:p>
          <a:p>
            <a:pPr algn="ctr"/>
            <a:endParaRPr lang="en-GB" sz="800" dirty="0">
              <a:solidFill>
                <a:schemeClr val="tx2">
                  <a:lumMod val="50000"/>
                </a:schemeClr>
              </a:solidFill>
            </a:endParaRPr>
          </a:p>
        </p:txBody>
      </p:sp>
      <p:sp>
        <p:nvSpPr>
          <p:cNvPr id="13" name="TextBox 12">
            <a:extLst>
              <a:ext uri="{FF2B5EF4-FFF2-40B4-BE49-F238E27FC236}">
                <a16:creationId xmlns:a16="http://schemas.microsoft.com/office/drawing/2014/main" id="{1E9D9385-03A4-485D-8F39-CDA2C17CF7A8}"/>
              </a:ext>
            </a:extLst>
          </p:cNvPr>
          <p:cNvSpPr txBox="1"/>
          <p:nvPr/>
        </p:nvSpPr>
        <p:spPr>
          <a:xfrm>
            <a:off x="10943342" y="1611898"/>
            <a:ext cx="1108791" cy="429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bg2">
                    <a:lumMod val="10000"/>
                  </a:schemeClr>
                </a:solidFill>
              </a:rPr>
              <a:t>Notes</a:t>
            </a:r>
            <a:endParaRPr lang="en-US" sz="900" dirty="0">
              <a:solidFill>
                <a:schemeClr val="bg2">
                  <a:lumMod val="10000"/>
                </a:schemeClr>
              </a:solidFill>
            </a:endParaRPr>
          </a:p>
          <a:p>
            <a:pPr marL="171450" indent="-171450">
              <a:buFont typeface="Arial"/>
              <a:buChar char="•"/>
            </a:pPr>
            <a:r>
              <a:rPr lang="en-US" sz="900" dirty="0">
                <a:solidFill>
                  <a:schemeClr val="bg2">
                    <a:lumMod val="10000"/>
                  </a:schemeClr>
                </a:solidFill>
              </a:rPr>
              <a:t>Standards marked * are still in development</a:t>
            </a:r>
          </a:p>
          <a:p>
            <a:pPr marL="171450" indent="-171450">
              <a:buFont typeface="Arial"/>
              <a:buChar char="•"/>
            </a:pPr>
            <a:r>
              <a:rPr lang="en-US" sz="900" dirty="0">
                <a:solidFill>
                  <a:schemeClr val="bg2">
                    <a:lumMod val="10000"/>
                  </a:schemeClr>
                </a:solidFill>
              </a:rPr>
              <a:t> All frameworks are subject to permanent withdrawal – important to understand when planning delivery for the future</a:t>
            </a:r>
          </a:p>
          <a:p>
            <a:pPr marL="171450" indent="-171450">
              <a:buFont typeface="Arial"/>
              <a:buChar char="•"/>
            </a:pPr>
            <a:r>
              <a:rPr lang="en-US" sz="900" dirty="0">
                <a:solidFill>
                  <a:schemeClr val="bg2">
                    <a:lumMod val="10000"/>
                  </a:schemeClr>
                </a:solidFill>
              </a:rPr>
              <a:t>Mapping is based on top level job role alignments to apprenticeships  - review of job description vs. apprenticeship detail is required </a:t>
            </a:r>
          </a:p>
          <a:p>
            <a:pPr marL="171450" indent="-171450">
              <a:buFont typeface="Arial"/>
              <a:buChar char="•"/>
            </a:pPr>
            <a:r>
              <a:rPr lang="en-US" sz="900" dirty="0">
                <a:solidFill>
                  <a:schemeClr val="bg2">
                    <a:lumMod val="10000"/>
                  </a:schemeClr>
                </a:solidFill>
              </a:rPr>
              <a:t>Listings include both entry and progression routes for job roles where appropriate</a:t>
            </a:r>
          </a:p>
          <a:p>
            <a:pPr marL="171450" indent="-171450">
              <a:buFontTx/>
              <a:buChar char="-"/>
            </a:pPr>
            <a:endParaRPr lang="en-US" sz="900" dirty="0">
              <a:solidFill>
                <a:schemeClr val="bg2">
                  <a:lumMod val="10000"/>
                </a:schemeClr>
              </a:solidFill>
            </a:endParaRPr>
          </a:p>
        </p:txBody>
      </p:sp>
    </p:spTree>
    <p:extLst>
      <p:ext uri="{BB962C8B-B14F-4D97-AF65-F5344CB8AC3E}">
        <p14:creationId xmlns:p14="http://schemas.microsoft.com/office/powerpoint/2010/main" val="120644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8A09E0-550A-4F7C-94F2-E651EDF62B14}"/>
              </a:ext>
            </a:extLst>
          </p:cNvPr>
          <p:cNvSpPr txBox="1"/>
          <p:nvPr/>
        </p:nvSpPr>
        <p:spPr>
          <a:xfrm>
            <a:off x="0" y="0"/>
            <a:ext cx="9236765" cy="707886"/>
          </a:xfrm>
          <a:prstGeom prst="rect">
            <a:avLst/>
          </a:prstGeom>
          <a:noFill/>
        </p:spPr>
        <p:txBody>
          <a:bodyPr wrap="square" rtlCol="0">
            <a:spAutoFit/>
          </a:bodyPr>
          <a:lstStyle/>
          <a:p>
            <a:r>
              <a:rPr lang="en-GB" sz="4000" b="1" dirty="0">
                <a:solidFill>
                  <a:srgbClr val="1E2A5A"/>
                </a:solidFill>
                <a:latin typeface="Arial" panose="020B0604020202020204" pitchFamily="34" charset="0"/>
                <a:cs typeface="Arial" panose="020B0604020202020204" pitchFamily="34" charset="0"/>
              </a:rPr>
              <a:t>Next Steps and Future Developments</a:t>
            </a:r>
          </a:p>
        </p:txBody>
      </p:sp>
      <p:sp>
        <p:nvSpPr>
          <p:cNvPr id="3" name="Oval 2">
            <a:extLst>
              <a:ext uri="{FF2B5EF4-FFF2-40B4-BE49-F238E27FC236}">
                <a16:creationId xmlns:a16="http://schemas.microsoft.com/office/drawing/2014/main" id="{F8D94E86-F099-4AD3-A4D1-3D407D6DF715}"/>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Oval 3">
            <a:extLst>
              <a:ext uri="{FF2B5EF4-FFF2-40B4-BE49-F238E27FC236}">
                <a16:creationId xmlns:a16="http://schemas.microsoft.com/office/drawing/2014/main" id="{28F699B3-228D-452A-AD29-11FBD9E0F87C}"/>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Oval 4">
            <a:extLst>
              <a:ext uri="{FF2B5EF4-FFF2-40B4-BE49-F238E27FC236}">
                <a16:creationId xmlns:a16="http://schemas.microsoft.com/office/drawing/2014/main" id="{8B24A6C0-BCB0-4067-8051-D4FB0692FD82}"/>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6" name="Picture 5">
            <a:extLst>
              <a:ext uri="{FF2B5EF4-FFF2-40B4-BE49-F238E27FC236}">
                <a16:creationId xmlns:a16="http://schemas.microsoft.com/office/drawing/2014/main" id="{D0A34B42-E5D8-4C7E-8A91-68FF553102E4}"/>
              </a:ext>
            </a:extLst>
          </p:cNvPr>
          <p:cNvPicPr>
            <a:picLocks noChangeAspect="1"/>
          </p:cNvPicPr>
          <p:nvPr/>
        </p:nvPicPr>
        <p:blipFill>
          <a:blip r:embed="rId2"/>
          <a:stretch>
            <a:fillRect/>
          </a:stretch>
        </p:blipFill>
        <p:spPr>
          <a:xfrm>
            <a:off x="324909" y="5906224"/>
            <a:ext cx="1784742" cy="555130"/>
          </a:xfrm>
          <a:prstGeom prst="rect">
            <a:avLst/>
          </a:prstGeom>
        </p:spPr>
      </p:pic>
      <p:pic>
        <p:nvPicPr>
          <p:cNvPr id="7" name="Picture 6">
            <a:extLst>
              <a:ext uri="{FF2B5EF4-FFF2-40B4-BE49-F238E27FC236}">
                <a16:creationId xmlns:a16="http://schemas.microsoft.com/office/drawing/2014/main" id="{222644E3-E98C-46E8-85AC-BB0FEB610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677" y="0"/>
            <a:ext cx="3404210" cy="1159933"/>
          </a:xfrm>
          <a:prstGeom prst="rect">
            <a:avLst/>
          </a:prstGeom>
        </p:spPr>
      </p:pic>
      <p:graphicFrame>
        <p:nvGraphicFramePr>
          <p:cNvPr id="9" name="Diagram 8">
            <a:extLst>
              <a:ext uri="{FF2B5EF4-FFF2-40B4-BE49-F238E27FC236}">
                <a16:creationId xmlns:a16="http://schemas.microsoft.com/office/drawing/2014/main" id="{5A528145-A320-4785-92B3-75DAD1F66E02}"/>
              </a:ext>
            </a:extLst>
          </p:cNvPr>
          <p:cNvGraphicFramePr/>
          <p:nvPr>
            <p:extLst>
              <p:ext uri="{D42A27DB-BD31-4B8C-83A1-F6EECF244321}">
                <p14:modId xmlns:p14="http://schemas.microsoft.com/office/powerpoint/2010/main" val="219805016"/>
              </p:ext>
            </p:extLst>
          </p:nvPr>
        </p:nvGraphicFramePr>
        <p:xfrm>
          <a:off x="178050" y="591057"/>
          <a:ext cx="6673324" cy="5041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098ECB3E-15A7-4E19-BB9F-894AA1E70BEA}"/>
              </a:ext>
            </a:extLst>
          </p:cNvPr>
          <p:cNvSpPr txBox="1"/>
          <p:nvPr/>
        </p:nvSpPr>
        <p:spPr>
          <a:xfrm>
            <a:off x="419849" y="851805"/>
            <a:ext cx="4426226" cy="523220"/>
          </a:xfrm>
          <a:prstGeom prst="rect">
            <a:avLst/>
          </a:prstGeom>
          <a:noFill/>
        </p:spPr>
        <p:txBody>
          <a:bodyPr wrap="square" rtlCol="0">
            <a:spAutoFit/>
          </a:bodyPr>
          <a:lstStyle/>
          <a:p>
            <a:r>
              <a:rPr lang="en-GB" sz="2800" dirty="0">
                <a:solidFill>
                  <a:srgbClr val="1E2A5A"/>
                </a:solidFill>
              </a:rPr>
              <a:t>We Could …</a:t>
            </a:r>
          </a:p>
        </p:txBody>
      </p:sp>
      <p:graphicFrame>
        <p:nvGraphicFramePr>
          <p:cNvPr id="14" name="Diagram 13">
            <a:extLst>
              <a:ext uri="{FF2B5EF4-FFF2-40B4-BE49-F238E27FC236}">
                <a16:creationId xmlns:a16="http://schemas.microsoft.com/office/drawing/2014/main" id="{E6C96B98-5550-46B8-80DB-2282BF6CC4C3}"/>
              </a:ext>
            </a:extLst>
          </p:cNvPr>
          <p:cNvGraphicFramePr/>
          <p:nvPr>
            <p:extLst>
              <p:ext uri="{D42A27DB-BD31-4B8C-83A1-F6EECF244321}">
                <p14:modId xmlns:p14="http://schemas.microsoft.com/office/powerpoint/2010/main" val="740111291"/>
              </p:ext>
            </p:extLst>
          </p:nvPr>
        </p:nvGraphicFramePr>
        <p:xfrm>
          <a:off x="7267001" y="2637934"/>
          <a:ext cx="3772059" cy="41339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AutoShape 2" descr="Image result for collaboration">
            <a:extLst>
              <a:ext uri="{FF2B5EF4-FFF2-40B4-BE49-F238E27FC236}">
                <a16:creationId xmlns:a16="http://schemas.microsoft.com/office/drawing/2014/main" id="{749B0BAE-97B7-4677-B88A-FCD8D738336A}"/>
              </a:ext>
            </a:extLst>
          </p:cNvPr>
          <p:cNvSpPr>
            <a:spLocks noChangeAspect="1" noChangeArrowheads="1"/>
          </p:cNvSpPr>
          <p:nvPr/>
        </p:nvSpPr>
        <p:spPr bwMode="auto">
          <a:xfrm>
            <a:off x="5423452" y="2756452"/>
            <a:ext cx="824948" cy="824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8" name="Diagram 17">
            <a:extLst>
              <a:ext uri="{FF2B5EF4-FFF2-40B4-BE49-F238E27FC236}">
                <a16:creationId xmlns:a16="http://schemas.microsoft.com/office/drawing/2014/main" id="{B77FD5D0-845C-41FD-AE9F-C4AB474CF547}"/>
              </a:ext>
            </a:extLst>
          </p:cNvPr>
          <p:cNvGraphicFramePr/>
          <p:nvPr>
            <p:extLst>
              <p:ext uri="{D42A27DB-BD31-4B8C-83A1-F6EECF244321}">
                <p14:modId xmlns:p14="http://schemas.microsoft.com/office/powerpoint/2010/main" val="2623095904"/>
              </p:ext>
            </p:extLst>
          </p:nvPr>
        </p:nvGraphicFramePr>
        <p:xfrm>
          <a:off x="2835290" y="705678"/>
          <a:ext cx="5676698" cy="27233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24509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4E41D41-1DC6-47FF-AB63-C417D082ADBA}"/>
              </a:ext>
            </a:extLst>
          </p:cNvPr>
          <p:cNvSpPr/>
          <p:nvPr/>
        </p:nvSpPr>
        <p:spPr>
          <a:xfrm>
            <a:off x="-3569198" y="4864715"/>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Rectangle 1">
            <a:extLst>
              <a:ext uri="{FF2B5EF4-FFF2-40B4-BE49-F238E27FC236}">
                <a16:creationId xmlns:a16="http://schemas.microsoft.com/office/drawing/2014/main" id="{76D63158-6E9A-4F2D-AAA6-6349FE1753AF}"/>
              </a:ext>
            </a:extLst>
          </p:cNvPr>
          <p:cNvSpPr/>
          <p:nvPr/>
        </p:nvSpPr>
        <p:spPr>
          <a:xfrm>
            <a:off x="0" y="90330"/>
            <a:ext cx="11726563" cy="6504345"/>
          </a:xfrm>
          <a:prstGeom prst="rect">
            <a:avLst/>
          </a:prstGeom>
        </p:spPr>
        <p:txBody>
          <a:bodyPr wrap="square">
            <a:spAutoFit/>
          </a:bodyPr>
          <a:lstStyle/>
          <a:p>
            <a:pPr>
              <a:spcAft>
                <a:spcPts val="375"/>
              </a:spcAft>
            </a:pPr>
            <a:r>
              <a:rPr lang="en-GB" sz="3600" b="1" dirty="0">
                <a:solidFill>
                  <a:schemeClr val="accent1">
                    <a:lumMod val="50000"/>
                  </a:schemeClr>
                </a:solidFill>
                <a:effectLst/>
                <a:latin typeface="Arial" panose="020B0604020202020204" pitchFamily="34" charset="0"/>
                <a:ea typeface="Calibri" panose="020F0502020204030204" pitchFamily="34" charset="0"/>
              </a:rPr>
              <a:t>City College Norwich announced as a</a:t>
            </a:r>
          </a:p>
          <a:p>
            <a:pPr>
              <a:spcAft>
                <a:spcPts val="375"/>
              </a:spcAft>
            </a:pPr>
            <a:r>
              <a:rPr lang="en-GB" sz="3600" b="1" dirty="0">
                <a:solidFill>
                  <a:schemeClr val="accent1">
                    <a:lumMod val="50000"/>
                  </a:schemeClr>
                </a:solidFill>
                <a:effectLst/>
                <a:latin typeface="Arial" panose="020B0604020202020204" pitchFamily="34" charset="0"/>
                <a:ea typeface="Calibri" panose="020F0502020204030204" pitchFamily="34" charset="0"/>
              </a:rPr>
              <a:t>Centre for Excellence in SEND</a:t>
            </a:r>
          </a:p>
          <a:p>
            <a:pPr>
              <a:spcAft>
                <a:spcPts val="375"/>
              </a:spcAft>
            </a:pPr>
            <a:endParaRPr lang="en-GB" sz="2000" dirty="0">
              <a:solidFill>
                <a:schemeClr val="accent1">
                  <a:lumMod val="50000"/>
                </a:schemeClr>
              </a:solidFill>
              <a:effectLst/>
              <a:latin typeface="Calibri" panose="020F0502020204030204" pitchFamily="34" charset="0"/>
              <a:ea typeface="Calibri" panose="020F0502020204030204" pitchFamily="34" charset="0"/>
            </a:endParaRPr>
          </a:p>
          <a:p>
            <a:pPr>
              <a:spcAft>
                <a:spcPts val="1200"/>
              </a:spcAft>
            </a:pPr>
            <a:r>
              <a:rPr lang="en-GB" dirty="0">
                <a:solidFill>
                  <a:srgbClr val="031267"/>
                </a:solidFill>
                <a:latin typeface="Arial" panose="020B0604020202020204" pitchFamily="34" charset="0"/>
                <a:ea typeface="Calibri" panose="020F0502020204030204" pitchFamily="34" charset="0"/>
              </a:rPr>
              <a:t>The Education and Training Foundation (ETF) has announced three </a:t>
            </a:r>
            <a:r>
              <a:rPr lang="en-GB" b="1" u="sng" dirty="0">
                <a:solidFill>
                  <a:srgbClr val="31783C"/>
                </a:solidFill>
                <a:latin typeface="Arial" panose="020B0604020202020204" pitchFamily="34" charset="0"/>
                <a:ea typeface="Calibri" panose="020F0502020204030204" pitchFamily="34" charset="0"/>
                <a:hlinkClick r:id="rId3"/>
              </a:rPr>
              <a:t>Centres for Excellence in SEND</a:t>
            </a:r>
            <a:r>
              <a:rPr lang="en-GB" dirty="0">
                <a:solidFill>
                  <a:srgbClr val="031267"/>
                </a:solidFill>
                <a:latin typeface="Arial" panose="020B0604020202020204" pitchFamily="34" charset="0"/>
                <a:ea typeface="Calibri" panose="020F0502020204030204" pitchFamily="34" charset="0"/>
              </a:rPr>
              <a:t> in Further Education (FE) and Training in England as part of a DfE funded national programme.</a:t>
            </a:r>
            <a:endParaRPr lang="en-GB" sz="2000" dirty="0">
              <a:effectLst/>
              <a:latin typeface="Calibri" panose="020F0502020204030204" pitchFamily="34" charset="0"/>
              <a:ea typeface="Calibri" panose="020F0502020204030204" pitchFamily="34" charset="0"/>
            </a:endParaRPr>
          </a:p>
          <a:p>
            <a:pPr>
              <a:spcAft>
                <a:spcPts val="1200"/>
              </a:spcAft>
            </a:pPr>
            <a:r>
              <a:rPr lang="en-GB" dirty="0">
                <a:solidFill>
                  <a:srgbClr val="031267"/>
                </a:solidFill>
                <a:latin typeface="Arial" panose="020B0604020202020204" pitchFamily="34" charset="0"/>
                <a:ea typeface="Calibri" panose="020F0502020204030204" pitchFamily="34" charset="0"/>
              </a:rPr>
              <a:t>The Centres will each concentrate on one of three key practical themes for the programme:</a:t>
            </a:r>
            <a:endParaRPr lang="en-GB" sz="2000" dirty="0">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b="1" dirty="0">
                <a:solidFill>
                  <a:srgbClr val="031267"/>
                </a:solidFill>
                <a:latin typeface="Arial" panose="020B0604020202020204" pitchFamily="34" charset="0"/>
                <a:ea typeface="Times New Roman" panose="02020603050405020304" pitchFamily="18" charset="0"/>
              </a:rPr>
              <a:t>City College Norwich</a:t>
            </a:r>
            <a:r>
              <a:rPr lang="en-GB" dirty="0">
                <a:solidFill>
                  <a:srgbClr val="031267"/>
                </a:solidFill>
                <a:latin typeface="Arial" panose="020B0604020202020204" pitchFamily="34" charset="0"/>
                <a:ea typeface="Times New Roman" panose="02020603050405020304" pitchFamily="18" charset="0"/>
              </a:rPr>
              <a:t> will focus on community – ensuring learners with SEND are participating in their local communities, including creating pathways to employment.</a:t>
            </a:r>
            <a:endParaRPr lang="en-GB" sz="2000" dirty="0">
              <a:solidFill>
                <a:srgbClr val="031267"/>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b="1" dirty="0">
                <a:solidFill>
                  <a:srgbClr val="031267"/>
                </a:solidFill>
                <a:latin typeface="Arial" panose="020B0604020202020204" pitchFamily="34" charset="0"/>
                <a:ea typeface="Times New Roman" panose="02020603050405020304" pitchFamily="18" charset="0"/>
              </a:rPr>
              <a:t>Derby College</a:t>
            </a:r>
            <a:r>
              <a:rPr lang="en-GB" dirty="0">
                <a:solidFill>
                  <a:srgbClr val="031267"/>
                </a:solidFill>
                <a:latin typeface="Arial" panose="020B0604020202020204" pitchFamily="34" charset="0"/>
                <a:ea typeface="Times New Roman" panose="02020603050405020304" pitchFamily="18" charset="0"/>
              </a:rPr>
              <a:t> will focus on curriculum – ensuring the curriculum always has a clear purpose so that learners with SEND have potential to achieve their aspirations.</a:t>
            </a:r>
            <a:endParaRPr lang="en-GB" sz="2000" dirty="0">
              <a:solidFill>
                <a:srgbClr val="031267"/>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b="1" dirty="0">
                <a:solidFill>
                  <a:srgbClr val="031267"/>
                </a:solidFill>
                <a:latin typeface="Arial" panose="020B0604020202020204" pitchFamily="34" charset="0"/>
                <a:ea typeface="Times New Roman" panose="02020603050405020304" pitchFamily="18" charset="0"/>
              </a:rPr>
              <a:t>Weston College</a:t>
            </a:r>
            <a:r>
              <a:rPr lang="en-GB" dirty="0">
                <a:solidFill>
                  <a:srgbClr val="031267"/>
                </a:solidFill>
                <a:latin typeface="Arial" panose="020B0604020202020204" pitchFamily="34" charset="0"/>
                <a:ea typeface="Times New Roman" panose="02020603050405020304" pitchFamily="18" charset="0"/>
              </a:rPr>
              <a:t> will focus on people – ensuring organisations create inclusive cultures, motivating staff to engage in continued professional development with an emphasis on supporting learners with mental, social and emotional needs.</a:t>
            </a:r>
            <a:endParaRPr lang="en-GB" sz="2000" dirty="0">
              <a:solidFill>
                <a:srgbClr val="031267"/>
              </a:solidFill>
              <a:effectLst/>
              <a:latin typeface="Calibri" panose="020F0502020204030204" pitchFamily="34" charset="0"/>
              <a:ea typeface="Calibri" panose="020F0502020204030204" pitchFamily="34" charset="0"/>
            </a:endParaRPr>
          </a:p>
          <a:p>
            <a:pPr>
              <a:spcAft>
                <a:spcPts val="1200"/>
              </a:spcAft>
            </a:pPr>
            <a:r>
              <a:rPr lang="en-GB" b="1" dirty="0">
                <a:solidFill>
                  <a:srgbClr val="031267"/>
                </a:solidFill>
                <a:latin typeface="Arial" panose="020B0604020202020204" pitchFamily="34" charset="0"/>
                <a:ea typeface="Calibri" panose="020F0502020204030204" pitchFamily="34" charset="0"/>
              </a:rPr>
              <a:t>The three distinct Centres will provide expert support for leaders, managers and practitioners in FE and Training</a:t>
            </a:r>
            <a:r>
              <a:rPr lang="en-GB" dirty="0">
                <a:solidFill>
                  <a:srgbClr val="031267"/>
                </a:solidFill>
                <a:latin typeface="Arial" panose="020B0604020202020204" pitchFamily="34" charset="0"/>
                <a:ea typeface="Calibri" panose="020F0502020204030204" pitchFamily="34" charset="0"/>
              </a:rPr>
              <a:t> who wish to put learners with SEND at the centre of their organisation, resulting in learners achieving the outcomes they aspire to.</a:t>
            </a:r>
            <a:endParaRPr lang="en-GB" sz="2000" dirty="0">
              <a:effectLst/>
              <a:latin typeface="Calibri" panose="020F0502020204030204" pitchFamily="34" charset="0"/>
              <a:ea typeface="Calibri" panose="020F0502020204030204" pitchFamily="34" charset="0"/>
            </a:endParaRPr>
          </a:p>
          <a:p>
            <a:r>
              <a:rPr lang="en-GB" b="1" dirty="0">
                <a:solidFill>
                  <a:srgbClr val="031267"/>
                </a:solidFill>
                <a:latin typeface="Arial" panose="020B0604020202020204" pitchFamily="34" charset="0"/>
                <a:ea typeface="Calibri" panose="020F0502020204030204" pitchFamily="34" charset="0"/>
              </a:rPr>
              <a:t>Each Centre will host a SEND Strategic Leadership Hub</a:t>
            </a:r>
            <a:r>
              <a:rPr lang="en-GB" dirty="0">
                <a:solidFill>
                  <a:srgbClr val="031267"/>
                </a:solidFill>
                <a:latin typeface="Arial" panose="020B0604020202020204" pitchFamily="34" charset="0"/>
                <a:ea typeface="Calibri" panose="020F0502020204030204" pitchFamily="34" charset="0"/>
              </a:rPr>
              <a:t> to provide leadership support to at least 15 leaders from a diverse range of providers across England’s Further Education and Training sector. This will support 120 managers and/or practitioners within the communities of practice</a:t>
            </a:r>
            <a:endParaRPr lang="en-GB" dirty="0"/>
          </a:p>
        </p:txBody>
      </p:sp>
      <p:pic>
        <p:nvPicPr>
          <p:cNvPr id="3" name="Picture 2">
            <a:extLst>
              <a:ext uri="{FF2B5EF4-FFF2-40B4-BE49-F238E27FC236}">
                <a16:creationId xmlns:a16="http://schemas.microsoft.com/office/drawing/2014/main" id="{1910E71F-31E2-410B-AF7F-F3B49F524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0677" y="0"/>
            <a:ext cx="3404210" cy="1159933"/>
          </a:xfrm>
          <a:prstGeom prst="rect">
            <a:avLst/>
          </a:prstGeom>
        </p:spPr>
      </p:pic>
    </p:spTree>
    <p:extLst>
      <p:ext uri="{BB962C8B-B14F-4D97-AF65-F5344CB8AC3E}">
        <p14:creationId xmlns:p14="http://schemas.microsoft.com/office/powerpoint/2010/main" val="274657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4E5471-711D-469F-A37A-6F601AE6DF95}"/>
              </a:ext>
            </a:extLst>
          </p:cNvPr>
          <p:cNvSpPr txBox="1"/>
          <p:nvPr/>
        </p:nvSpPr>
        <p:spPr>
          <a:xfrm>
            <a:off x="523586" y="674247"/>
            <a:ext cx="55326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1E2A5A"/>
                </a:solidFill>
                <a:latin typeface="Arial" panose="020B0604020202020204" pitchFamily="34" charset="0"/>
                <a:cs typeface="Arial" panose="020B0604020202020204" pitchFamily="34" charset="0"/>
              </a:rPr>
              <a:t>Creating a Talent Plan</a:t>
            </a:r>
            <a:endParaRPr kumimoji="0" lang="en-GB" sz="4000" b="1" i="0" u="none" strike="noStrike" kern="1200" cap="none" spc="0" normalizeH="0" baseline="0" noProof="0" dirty="0">
              <a:ln>
                <a:noFill/>
              </a:ln>
              <a:solidFill>
                <a:srgbClr val="1E2A5A"/>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5E1E23-D613-4F9D-97A7-BDCFCB284181}"/>
              </a:ext>
            </a:extLst>
          </p:cNvPr>
          <p:cNvSpPr txBox="1"/>
          <p:nvPr/>
        </p:nvSpPr>
        <p:spPr>
          <a:xfrm>
            <a:off x="523586" y="1717303"/>
            <a:ext cx="9715788" cy="39401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3200" dirty="0">
                <a:solidFill>
                  <a:prstClr val="black"/>
                </a:solidFill>
                <a:latin typeface="Lato" panose="020F0502020204030203" pitchFamily="34" charset="0"/>
              </a:rPr>
              <a:t>Three elements to the plan:</a:t>
            </a:r>
          </a:p>
          <a:p>
            <a:pPr marR="0" lvl="0" algn="l" defTabSz="914400" rtl="0" eaLnBrk="1" fontAlgn="auto" latinLnBrk="0" hangingPunct="1">
              <a:lnSpc>
                <a:spcPct val="100000"/>
              </a:lnSpc>
              <a:spcBef>
                <a:spcPts val="0"/>
              </a:spcBef>
              <a:spcAft>
                <a:spcPts val="0"/>
              </a:spcAft>
              <a:buClrTx/>
              <a:buSzTx/>
              <a:tabLst/>
              <a:defRPr/>
            </a:pPr>
            <a:endParaRPr lang="en-GB" sz="3200" dirty="0">
              <a:solidFill>
                <a:prstClr val="black"/>
              </a:solidFill>
              <a:latin typeface="Lato" panose="020F0502020204030203" pitchFamily="34" charset="0"/>
            </a:endParaRPr>
          </a:p>
          <a:p>
            <a:pPr marL="914400" lvl="1" indent="-457200">
              <a:lnSpc>
                <a:spcPct val="150000"/>
              </a:lnSpc>
              <a:buFont typeface="Wingdings" panose="05000000000000000000" pitchFamily="2" charset="2"/>
              <a:buChar char="§"/>
            </a:pPr>
            <a:r>
              <a:rPr kumimoji="0" lang="en-GB" sz="32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Recruitment plan – who do you need to find</a:t>
            </a:r>
          </a:p>
          <a:p>
            <a:pPr marL="914400" lvl="1" indent="-457200">
              <a:lnSpc>
                <a:spcPct val="150000"/>
              </a:lnSpc>
              <a:buFont typeface="Wingdings" panose="05000000000000000000" pitchFamily="2" charset="2"/>
              <a:buChar char="§"/>
            </a:pPr>
            <a:r>
              <a:rPr lang="en-GB" sz="3200" dirty="0">
                <a:solidFill>
                  <a:prstClr val="black"/>
                </a:solidFill>
                <a:latin typeface="Lato" panose="020F0502020204030203" pitchFamily="34" charset="0"/>
              </a:rPr>
              <a:t>Development plan – who do you need to train</a:t>
            </a:r>
          </a:p>
          <a:p>
            <a:pPr marL="914400" lvl="1" indent="-457200">
              <a:lnSpc>
                <a:spcPct val="150000"/>
              </a:lnSpc>
              <a:buFont typeface="Wingdings" panose="05000000000000000000" pitchFamily="2" charset="2"/>
              <a:buChar char="§"/>
            </a:pPr>
            <a:r>
              <a:rPr kumimoji="0" lang="en-GB" sz="32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Succession plan – who is the next person in each key role in the organisation</a:t>
            </a:r>
          </a:p>
        </p:txBody>
      </p:sp>
      <p:sp>
        <p:nvSpPr>
          <p:cNvPr id="6" name="Rectangle 5">
            <a:extLst>
              <a:ext uri="{FF2B5EF4-FFF2-40B4-BE49-F238E27FC236}">
                <a16:creationId xmlns:a16="http://schemas.microsoft.com/office/drawing/2014/main" id="{0C77B0AA-15C3-4C32-9FDB-B84FD48908E5}"/>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876B74-3355-45D2-A4DE-46E9CF094E66}"/>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94612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id="{33712423-5C43-472A-A9E5-8A400184B05C}"/>
              </a:ext>
            </a:extLst>
          </p:cNvPr>
          <p:cNvSpPr/>
          <p:nvPr/>
        </p:nvSpPr>
        <p:spPr>
          <a:xfrm>
            <a:off x="9867418" y="5635274"/>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id="{1581F808-4B3A-4786-97BD-440EF3C086C3}"/>
              </a:ext>
            </a:extLst>
          </p:cNvPr>
          <p:cNvPicPr>
            <a:picLocks noChangeAspect="1"/>
          </p:cNvPicPr>
          <p:nvPr/>
        </p:nvPicPr>
        <p:blipFill>
          <a:blip r:embed="rId3"/>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3679F918-25E1-44A0-90D1-F63BD8D84A28}"/>
              </a:ext>
            </a:extLst>
          </p:cNvPr>
          <p:cNvSpPr txBox="1"/>
          <p:nvPr/>
        </p:nvSpPr>
        <p:spPr>
          <a:xfrm>
            <a:off x="168700" y="290533"/>
            <a:ext cx="11027971" cy="829795"/>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Utilising NCC Schools’ Apprenticeship Levy</a:t>
            </a:r>
            <a:endParaRPr lang="en-US" dirty="0">
              <a:solidFill>
                <a:srgbClr val="1E2A5A"/>
              </a:solidFill>
            </a:endParaRPr>
          </a:p>
        </p:txBody>
      </p:sp>
      <p:sp>
        <p:nvSpPr>
          <p:cNvPr id="3" name="TextBox 2">
            <a:extLst>
              <a:ext uri="{FF2B5EF4-FFF2-40B4-BE49-F238E27FC236}">
                <a16:creationId xmlns:a16="http://schemas.microsoft.com/office/drawing/2014/main" id="{F83EFBD7-89ED-4347-91D4-87E95FDC8F00}"/>
              </a:ext>
            </a:extLst>
          </p:cNvPr>
          <p:cNvSpPr txBox="1"/>
          <p:nvPr/>
        </p:nvSpPr>
        <p:spPr>
          <a:xfrm>
            <a:off x="156475" y="1148656"/>
            <a:ext cx="10868559"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t>NCC Schools accrue on average £38,000 in each month’s pot to be used towards apprenticeships (total paid in by schools to date is £1.1 Million)</a:t>
            </a:r>
          </a:p>
          <a:p>
            <a:endParaRPr lang="en-GB" sz="2000" dirty="0"/>
          </a:p>
          <a:p>
            <a:pPr marL="285750" indent="-285750">
              <a:buFont typeface="Arial" panose="020B0604020202020204" pitchFamily="34" charset="0"/>
              <a:buChar char="•"/>
            </a:pPr>
            <a:r>
              <a:rPr lang="en-GB" sz="2000" dirty="0"/>
              <a:t>Total amount spent to date by schools since September 2017 is £47,783.32 through 39 school apprentices (averaging a £1,990.97 spend per month). Total committed is £152,389.00 </a:t>
            </a:r>
          </a:p>
          <a:p>
            <a:pPr marL="285750" indent="-285750">
              <a:buFont typeface="Arial" panose="020B0604020202020204" pitchFamily="34" charset="0"/>
              <a:buChar char="•"/>
            </a:pPr>
            <a:r>
              <a:rPr lang="en-GB" sz="2000" dirty="0"/>
              <a:t>The apprenticeships used so far by schools create an average monthly apprenticeship cost of £99.75 per person. Typically these have been </a:t>
            </a:r>
          </a:p>
          <a:p>
            <a:pPr marL="742950" lvl="1" indent="-285750">
              <a:buFont typeface="Arial" panose="020B0604020202020204" pitchFamily="34" charset="0"/>
              <a:buChar char="•"/>
            </a:pPr>
            <a:r>
              <a:rPr lang="en-GB" sz="2000" dirty="0"/>
              <a:t>Teaching Assistant</a:t>
            </a:r>
          </a:p>
          <a:p>
            <a:pPr marL="742950" lvl="1" indent="-285750">
              <a:buFont typeface="Arial" panose="020B0604020202020204" pitchFamily="34" charset="0"/>
              <a:buChar char="•"/>
            </a:pPr>
            <a:r>
              <a:rPr lang="en-GB" sz="2000" dirty="0"/>
              <a:t>Business Admin</a:t>
            </a:r>
          </a:p>
          <a:p>
            <a:pPr marL="742950" lvl="1" indent="-285750">
              <a:buFont typeface="Arial" panose="020B0604020202020204" pitchFamily="34" charset="0"/>
              <a:buChar char="•"/>
            </a:pPr>
            <a:r>
              <a:rPr lang="en-GB" sz="2000" dirty="0"/>
              <a:t>PE</a:t>
            </a:r>
          </a:p>
          <a:p>
            <a:pPr marL="742950" lvl="1" indent="-285750">
              <a:buFont typeface="Arial" panose="020B0604020202020204" pitchFamily="34" charset="0"/>
              <a:buChar char="•"/>
            </a:pPr>
            <a:r>
              <a:rPr lang="en-GB" sz="2000" dirty="0"/>
              <a:t>IT</a:t>
            </a:r>
          </a:p>
          <a:p>
            <a:pPr marL="742950" lvl="1" indent="-285750">
              <a:buFont typeface="Arial" panose="020B0604020202020204" pitchFamily="34" charset="0"/>
              <a:buChar char="•"/>
            </a:pPr>
            <a:r>
              <a:rPr lang="en-GB" sz="2000" dirty="0"/>
              <a:t>Caretaking</a:t>
            </a:r>
          </a:p>
          <a:p>
            <a:endParaRPr lang="en-GB" sz="2000" dirty="0"/>
          </a:p>
          <a:p>
            <a:pPr marL="285750" indent="-285750">
              <a:buFont typeface="Arial" panose="020B0604020202020204" pitchFamily="34" charset="0"/>
              <a:buChar char="•"/>
            </a:pPr>
            <a:r>
              <a:rPr lang="en-GB" sz="2000" dirty="0"/>
              <a:t>36 LA schools currently engaged</a:t>
            </a:r>
            <a:endParaRPr lang="en-GB" dirty="0"/>
          </a:p>
          <a:p>
            <a:endParaRPr lang="en-GB" sz="2000" dirty="0"/>
          </a:p>
          <a:p>
            <a:pPr marL="285750" indent="-285750">
              <a:buFont typeface="Arial" panose="020B0604020202020204" pitchFamily="34" charset="0"/>
              <a:buChar char="•"/>
            </a:pPr>
            <a:r>
              <a:rPr lang="en-GB" sz="2000" dirty="0"/>
              <a:t>Schools are forecast to lose money imminently (up to £60k) and then</a:t>
            </a:r>
          </a:p>
          <a:p>
            <a:r>
              <a:rPr lang="en-GB" sz="2000" dirty="0"/>
              <a:t>     every month</a:t>
            </a:r>
          </a:p>
        </p:txBody>
      </p:sp>
      <p:grpSp>
        <p:nvGrpSpPr>
          <p:cNvPr id="2" name="Group 1">
            <a:extLst>
              <a:ext uri="{FF2B5EF4-FFF2-40B4-BE49-F238E27FC236}">
                <a16:creationId xmlns:a16="http://schemas.microsoft.com/office/drawing/2014/main" id="{6EAA23AD-C228-4C66-ACD3-4D1010A114E2}"/>
              </a:ext>
            </a:extLst>
          </p:cNvPr>
          <p:cNvGrpSpPr/>
          <p:nvPr/>
        </p:nvGrpSpPr>
        <p:grpSpPr>
          <a:xfrm>
            <a:off x="7313704" y="3584165"/>
            <a:ext cx="2989026" cy="3134137"/>
            <a:chOff x="7313704" y="3584165"/>
            <a:chExt cx="2989026" cy="3134137"/>
          </a:xfrm>
        </p:grpSpPr>
        <p:sp>
          <p:nvSpPr>
            <p:cNvPr id="4" name="Oval 3">
              <a:extLst>
                <a:ext uri="{FF2B5EF4-FFF2-40B4-BE49-F238E27FC236}">
                  <a16:creationId xmlns:a16="http://schemas.microsoft.com/office/drawing/2014/main" id="{CDF18565-0F77-45EF-A1E4-B728697BB2E6}"/>
                </a:ext>
              </a:extLst>
            </p:cNvPr>
            <p:cNvSpPr/>
            <p:nvPr/>
          </p:nvSpPr>
          <p:spPr>
            <a:xfrm>
              <a:off x="7397478" y="3666464"/>
              <a:ext cx="2754174" cy="95648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5" name="Arrow: Down 4">
              <a:extLst>
                <a:ext uri="{FF2B5EF4-FFF2-40B4-BE49-F238E27FC236}">
                  <a16:creationId xmlns:a16="http://schemas.microsoft.com/office/drawing/2014/main" id="{188ED509-B912-4696-8168-8CC9DD523933}"/>
                </a:ext>
              </a:extLst>
            </p:cNvPr>
            <p:cNvSpPr/>
            <p:nvPr/>
          </p:nvSpPr>
          <p:spPr>
            <a:xfrm>
              <a:off x="8511958" y="6008579"/>
              <a:ext cx="533754" cy="34160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F1B799E3-98DB-459E-9B40-F5CD81F6664F}"/>
                </a:ext>
              </a:extLst>
            </p:cNvPr>
            <p:cNvSpPr/>
            <p:nvPr/>
          </p:nvSpPr>
          <p:spPr>
            <a:xfrm>
              <a:off x="7853778" y="6356980"/>
              <a:ext cx="1850113" cy="361322"/>
            </a:xfrm>
            <a:custGeom>
              <a:avLst/>
              <a:gdLst>
                <a:gd name="connsiteX0" fmla="*/ 0 w 1850113"/>
                <a:gd name="connsiteY0" fmla="*/ 0 h 361322"/>
                <a:gd name="connsiteX1" fmla="*/ 1850113 w 1850113"/>
                <a:gd name="connsiteY1" fmla="*/ 0 h 361322"/>
                <a:gd name="connsiteX2" fmla="*/ 1850113 w 1850113"/>
                <a:gd name="connsiteY2" fmla="*/ 361322 h 361322"/>
                <a:gd name="connsiteX3" fmla="*/ 0 w 1850113"/>
                <a:gd name="connsiteY3" fmla="*/ 361322 h 361322"/>
                <a:gd name="connsiteX4" fmla="*/ 0 w 1850113"/>
                <a:gd name="connsiteY4" fmla="*/ 0 h 36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13" h="361322">
                  <a:moveTo>
                    <a:pt x="0" y="0"/>
                  </a:moveTo>
                  <a:lnTo>
                    <a:pt x="1850113" y="0"/>
                  </a:lnTo>
                  <a:lnTo>
                    <a:pt x="1850113" y="361322"/>
                  </a:lnTo>
                  <a:lnTo>
                    <a:pt x="0" y="3613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Then Expires</a:t>
              </a:r>
            </a:p>
          </p:txBody>
        </p:sp>
        <p:sp>
          <p:nvSpPr>
            <p:cNvPr id="7" name="Freeform: Shape 6">
              <a:extLst>
                <a:ext uri="{FF2B5EF4-FFF2-40B4-BE49-F238E27FC236}">
                  <a16:creationId xmlns:a16="http://schemas.microsoft.com/office/drawing/2014/main" id="{9F23768E-63C8-40C2-87DB-69C77EBD3A94}"/>
                </a:ext>
              </a:extLst>
            </p:cNvPr>
            <p:cNvSpPr/>
            <p:nvPr/>
          </p:nvSpPr>
          <p:spPr>
            <a:xfrm>
              <a:off x="8398802" y="4696824"/>
              <a:ext cx="960758" cy="960758"/>
            </a:xfrm>
            <a:custGeom>
              <a:avLst/>
              <a:gdLst>
                <a:gd name="connsiteX0" fmla="*/ 0 w 960758"/>
                <a:gd name="connsiteY0" fmla="*/ 480379 h 960758"/>
                <a:gd name="connsiteX1" fmla="*/ 480379 w 960758"/>
                <a:gd name="connsiteY1" fmla="*/ 0 h 960758"/>
                <a:gd name="connsiteX2" fmla="*/ 960758 w 960758"/>
                <a:gd name="connsiteY2" fmla="*/ 480379 h 960758"/>
                <a:gd name="connsiteX3" fmla="*/ 480379 w 960758"/>
                <a:gd name="connsiteY3" fmla="*/ 960758 h 960758"/>
                <a:gd name="connsiteX4" fmla="*/ 0 w 960758"/>
                <a:gd name="connsiteY4" fmla="*/ 480379 h 96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758" h="960758">
                  <a:moveTo>
                    <a:pt x="0" y="480379"/>
                  </a:moveTo>
                  <a:cubicBezTo>
                    <a:pt x="0" y="215073"/>
                    <a:pt x="215073" y="0"/>
                    <a:pt x="480379" y="0"/>
                  </a:cubicBezTo>
                  <a:cubicBezTo>
                    <a:pt x="745685" y="0"/>
                    <a:pt x="960758" y="215073"/>
                    <a:pt x="960758" y="480379"/>
                  </a:cubicBezTo>
                  <a:cubicBezTo>
                    <a:pt x="960758" y="745685"/>
                    <a:pt x="745685" y="960758"/>
                    <a:pt x="480379" y="960758"/>
                  </a:cubicBezTo>
                  <a:cubicBezTo>
                    <a:pt x="215073" y="960758"/>
                    <a:pt x="0" y="745685"/>
                    <a:pt x="0" y="48037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80" tIns="158480" rIns="158480" bIns="158480" numCol="1" spcCol="1270" anchor="ctr" anchorCtr="0">
              <a:noAutofit/>
            </a:bodyPr>
            <a:lstStyle/>
            <a:p>
              <a:pPr marL="0" lvl="0" indent="0" algn="ctr" defTabSz="622300">
                <a:lnSpc>
                  <a:spcPct val="90000"/>
                </a:lnSpc>
                <a:spcBef>
                  <a:spcPct val="0"/>
                </a:spcBef>
                <a:spcAft>
                  <a:spcPct val="35000"/>
                </a:spcAft>
                <a:buNone/>
              </a:pPr>
              <a:r>
                <a:rPr lang="en-GB" sz="1400" b="1" u="sng" kern="1200" dirty="0"/>
                <a:t>24</a:t>
              </a:r>
              <a:r>
                <a:rPr lang="en-GB" sz="1400" kern="1200" dirty="0"/>
                <a:t> </a:t>
              </a:r>
              <a:r>
                <a:rPr lang="en-GB" sz="1400" u="sng" kern="1200" dirty="0"/>
                <a:t>Months</a:t>
              </a:r>
            </a:p>
          </p:txBody>
        </p:sp>
        <p:sp>
          <p:nvSpPr>
            <p:cNvPr id="9" name="Freeform: Shape 8">
              <a:extLst>
                <a:ext uri="{FF2B5EF4-FFF2-40B4-BE49-F238E27FC236}">
                  <a16:creationId xmlns:a16="http://schemas.microsoft.com/office/drawing/2014/main" id="{B37DA9F5-4CCB-4933-9E73-79EC9AF7A8F0}"/>
                </a:ext>
              </a:extLst>
            </p:cNvPr>
            <p:cNvSpPr/>
            <p:nvPr/>
          </p:nvSpPr>
          <p:spPr>
            <a:xfrm>
              <a:off x="8766346" y="3846072"/>
              <a:ext cx="960758" cy="960758"/>
            </a:xfrm>
            <a:custGeom>
              <a:avLst/>
              <a:gdLst>
                <a:gd name="connsiteX0" fmla="*/ 0 w 960758"/>
                <a:gd name="connsiteY0" fmla="*/ 480379 h 960758"/>
                <a:gd name="connsiteX1" fmla="*/ 480379 w 960758"/>
                <a:gd name="connsiteY1" fmla="*/ 0 h 960758"/>
                <a:gd name="connsiteX2" fmla="*/ 960758 w 960758"/>
                <a:gd name="connsiteY2" fmla="*/ 480379 h 960758"/>
                <a:gd name="connsiteX3" fmla="*/ 480379 w 960758"/>
                <a:gd name="connsiteY3" fmla="*/ 960758 h 960758"/>
                <a:gd name="connsiteX4" fmla="*/ 0 w 960758"/>
                <a:gd name="connsiteY4" fmla="*/ 480379 h 96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758" h="960758">
                  <a:moveTo>
                    <a:pt x="0" y="480379"/>
                  </a:moveTo>
                  <a:cubicBezTo>
                    <a:pt x="0" y="215073"/>
                    <a:pt x="215073" y="0"/>
                    <a:pt x="480379" y="0"/>
                  </a:cubicBezTo>
                  <a:cubicBezTo>
                    <a:pt x="745685" y="0"/>
                    <a:pt x="960758" y="215073"/>
                    <a:pt x="960758" y="480379"/>
                  </a:cubicBezTo>
                  <a:cubicBezTo>
                    <a:pt x="960758" y="745685"/>
                    <a:pt x="745685" y="960758"/>
                    <a:pt x="480379" y="960758"/>
                  </a:cubicBezTo>
                  <a:cubicBezTo>
                    <a:pt x="215073" y="960758"/>
                    <a:pt x="0" y="745685"/>
                    <a:pt x="0" y="48037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80" tIns="158480" rIns="158480" bIns="158480" numCol="1" spcCol="1270" anchor="ctr" anchorCtr="0">
              <a:noAutofit/>
            </a:bodyPr>
            <a:lstStyle/>
            <a:p>
              <a:pPr marL="0" lvl="0" indent="0" algn="ctr" defTabSz="622300">
                <a:lnSpc>
                  <a:spcPct val="90000"/>
                </a:lnSpc>
                <a:spcBef>
                  <a:spcPct val="0"/>
                </a:spcBef>
                <a:spcAft>
                  <a:spcPct val="35000"/>
                </a:spcAft>
                <a:buNone/>
              </a:pPr>
              <a:r>
                <a:rPr lang="en-GB" sz="1400" kern="1200" dirty="0"/>
                <a:t>Lasts For</a:t>
              </a:r>
            </a:p>
          </p:txBody>
        </p:sp>
        <p:sp>
          <p:nvSpPr>
            <p:cNvPr id="12" name="Shape 11">
              <a:extLst>
                <a:ext uri="{FF2B5EF4-FFF2-40B4-BE49-F238E27FC236}">
                  <a16:creationId xmlns:a16="http://schemas.microsoft.com/office/drawing/2014/main" id="{D6D8B9D4-4300-4FA2-86D3-1DD727FDA2C6}"/>
                </a:ext>
              </a:extLst>
            </p:cNvPr>
            <p:cNvSpPr/>
            <p:nvPr/>
          </p:nvSpPr>
          <p:spPr>
            <a:xfrm>
              <a:off x="7313704" y="3584165"/>
              <a:ext cx="2989026" cy="239122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F6A199B-6E9A-49C5-8BFF-428D7F55B70E}"/>
                </a:ext>
              </a:extLst>
            </p:cNvPr>
            <p:cNvSpPr/>
            <p:nvPr/>
          </p:nvSpPr>
          <p:spPr>
            <a:xfrm>
              <a:off x="7755040" y="3611304"/>
              <a:ext cx="1086829" cy="990993"/>
            </a:xfrm>
            <a:custGeom>
              <a:avLst/>
              <a:gdLst>
                <a:gd name="connsiteX0" fmla="*/ 0 w 1086829"/>
                <a:gd name="connsiteY0" fmla="*/ 495497 h 990993"/>
                <a:gd name="connsiteX1" fmla="*/ 543415 w 1086829"/>
                <a:gd name="connsiteY1" fmla="*/ 0 h 990993"/>
                <a:gd name="connsiteX2" fmla="*/ 1086830 w 1086829"/>
                <a:gd name="connsiteY2" fmla="*/ 495497 h 990993"/>
                <a:gd name="connsiteX3" fmla="*/ 543415 w 1086829"/>
                <a:gd name="connsiteY3" fmla="*/ 990994 h 990993"/>
                <a:gd name="connsiteX4" fmla="*/ 0 w 1086829"/>
                <a:gd name="connsiteY4" fmla="*/ 495497 h 990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29" h="990993">
                  <a:moveTo>
                    <a:pt x="0" y="495497"/>
                  </a:moveTo>
                  <a:cubicBezTo>
                    <a:pt x="0" y="221842"/>
                    <a:pt x="243295" y="0"/>
                    <a:pt x="543415" y="0"/>
                  </a:cubicBezTo>
                  <a:cubicBezTo>
                    <a:pt x="843535" y="0"/>
                    <a:pt x="1086830" y="221842"/>
                    <a:pt x="1086830" y="495497"/>
                  </a:cubicBezTo>
                  <a:cubicBezTo>
                    <a:pt x="1086830" y="769152"/>
                    <a:pt x="843535" y="990994"/>
                    <a:pt x="543415" y="990994"/>
                  </a:cubicBezTo>
                  <a:cubicBezTo>
                    <a:pt x="243295" y="990994"/>
                    <a:pt x="0" y="769152"/>
                    <a:pt x="0" y="49549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942" tIns="162908" rIns="176942" bIns="162908" numCol="1" spcCol="1270" anchor="ctr" anchorCtr="0">
              <a:noAutofit/>
            </a:bodyPr>
            <a:lstStyle/>
            <a:p>
              <a:pPr marL="0" lvl="0" indent="0" algn="ctr" defTabSz="622300">
                <a:lnSpc>
                  <a:spcPct val="90000"/>
                </a:lnSpc>
                <a:spcBef>
                  <a:spcPct val="0"/>
                </a:spcBef>
                <a:spcAft>
                  <a:spcPct val="35000"/>
                </a:spcAft>
                <a:buNone/>
              </a:pPr>
              <a:r>
                <a:rPr lang="en-GB" sz="1400" kern="1200" dirty="0"/>
                <a:t>Each Months’ Pot</a:t>
              </a:r>
            </a:p>
          </p:txBody>
        </p:sp>
      </p:grpSp>
    </p:spTree>
    <p:extLst>
      <p:ext uri="{BB962C8B-B14F-4D97-AF65-F5344CB8AC3E}">
        <p14:creationId xmlns:p14="http://schemas.microsoft.com/office/powerpoint/2010/main" val="214399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2980-4053-4E66-9D89-7B69145F7EC6}"/>
              </a:ext>
            </a:extLst>
          </p:cNvPr>
          <p:cNvSpPr>
            <a:spLocks noGrp="1"/>
          </p:cNvSpPr>
          <p:nvPr>
            <p:ph type="ctrTitle"/>
          </p:nvPr>
        </p:nvSpPr>
        <p:spPr>
          <a:xfrm>
            <a:off x="0" y="0"/>
            <a:ext cx="5645426" cy="355916"/>
          </a:xfrm>
        </p:spPr>
        <p:txBody>
          <a:bodyPr>
            <a:noAutofit/>
          </a:bodyPr>
          <a:lstStyle/>
          <a:p>
            <a:r>
              <a:rPr lang="en-GB" sz="2400" b="1" dirty="0">
                <a:solidFill>
                  <a:srgbClr val="1E2A5A"/>
                </a:solidFill>
                <a:latin typeface="+mn-lt"/>
              </a:rPr>
              <a:t>Appendix A - Apprenticeships For Schools</a:t>
            </a:r>
          </a:p>
        </p:txBody>
      </p:sp>
      <p:sp>
        <p:nvSpPr>
          <p:cNvPr id="3" name="Subtitle 2">
            <a:extLst>
              <a:ext uri="{FF2B5EF4-FFF2-40B4-BE49-F238E27FC236}">
                <a16:creationId xmlns:a16="http://schemas.microsoft.com/office/drawing/2014/main" id="{0AF47DA6-80DA-4424-8F31-ED6635156CBC}"/>
              </a:ext>
            </a:extLst>
          </p:cNvPr>
          <p:cNvSpPr>
            <a:spLocks noGrp="1"/>
          </p:cNvSpPr>
          <p:nvPr>
            <p:ph type="subTitle" idx="1"/>
          </p:nvPr>
        </p:nvSpPr>
        <p:spPr>
          <a:xfrm>
            <a:off x="0" y="489855"/>
            <a:ext cx="12192000" cy="6411688"/>
          </a:xfrm>
        </p:spPr>
        <p:txBody>
          <a:bodyPr numCol="3">
            <a:noAutofit/>
          </a:bodyPr>
          <a:lstStyle/>
          <a:p>
            <a:pPr marL="342900" indent="-342900" algn="l">
              <a:lnSpc>
                <a:spcPct val="120000"/>
              </a:lnSpc>
              <a:buFont typeface="Wingdings" panose="05000000000000000000" pitchFamily="2" charset="2"/>
              <a:buChar char="§"/>
            </a:pPr>
            <a:r>
              <a:rPr lang="en-GB" sz="1850" dirty="0">
                <a:hlinkClick r:id="rId2"/>
              </a:rPr>
              <a:t>Art Therapist (Degree)</a:t>
            </a:r>
            <a:r>
              <a:rPr lang="en-GB" sz="1850" dirty="0"/>
              <a:t>* - Level 7, Duration 24 Months</a:t>
            </a:r>
          </a:p>
          <a:p>
            <a:pPr marL="342900" indent="-342900" algn="l">
              <a:lnSpc>
                <a:spcPct val="120000"/>
              </a:lnSpc>
              <a:buFont typeface="Wingdings" panose="05000000000000000000" pitchFamily="2" charset="2"/>
              <a:buChar char="§"/>
            </a:pPr>
            <a:r>
              <a:rPr lang="en-GB" sz="1850" dirty="0">
                <a:hlinkClick r:id="rId3"/>
              </a:rPr>
              <a:t>Assessor / Coach </a:t>
            </a:r>
            <a:r>
              <a:rPr lang="en-GB" sz="1850" dirty="0"/>
              <a:t>– Level 4, Duration 15 Months</a:t>
            </a:r>
          </a:p>
          <a:p>
            <a:pPr marL="342900" indent="-342900" algn="l">
              <a:lnSpc>
                <a:spcPct val="120000"/>
              </a:lnSpc>
              <a:buFont typeface="Wingdings" panose="05000000000000000000" pitchFamily="2" charset="2"/>
              <a:buChar char="§"/>
            </a:pPr>
            <a:r>
              <a:rPr lang="en-GB" sz="1850" dirty="0">
                <a:hlinkClick r:id="rId4"/>
              </a:rPr>
              <a:t>Associate Project Manager </a:t>
            </a:r>
            <a:r>
              <a:rPr lang="en-GB" sz="1850" dirty="0"/>
              <a:t>– Level 4, Duration 18 Months</a:t>
            </a:r>
          </a:p>
          <a:p>
            <a:pPr marL="342900" indent="-342900" algn="l">
              <a:lnSpc>
                <a:spcPct val="120000"/>
              </a:lnSpc>
              <a:buFont typeface="Wingdings" panose="05000000000000000000" pitchFamily="2" charset="2"/>
              <a:buChar char="§"/>
            </a:pPr>
            <a:r>
              <a:rPr lang="en-GB" sz="1850" dirty="0">
                <a:hlinkClick r:id="rId5"/>
              </a:rPr>
              <a:t>Business Administrator </a:t>
            </a:r>
            <a:r>
              <a:rPr lang="en-GB" sz="1850" dirty="0"/>
              <a:t>– Level 3, Duration 12-18 Months</a:t>
            </a:r>
          </a:p>
          <a:p>
            <a:pPr marL="342900" indent="-342900" algn="l">
              <a:lnSpc>
                <a:spcPct val="120000"/>
              </a:lnSpc>
              <a:buFont typeface="Wingdings" panose="05000000000000000000" pitchFamily="2" charset="2"/>
              <a:buChar char="§"/>
            </a:pPr>
            <a:r>
              <a:rPr lang="en-GB" sz="1850" dirty="0">
                <a:hlinkClick r:id="rId6"/>
              </a:rPr>
              <a:t>Career Development Professional* </a:t>
            </a:r>
            <a:r>
              <a:rPr lang="en-GB" sz="1850" dirty="0"/>
              <a:t>– Level 6, Duration 24 Months</a:t>
            </a:r>
          </a:p>
          <a:p>
            <a:pPr marL="342900" indent="-342900" algn="l">
              <a:lnSpc>
                <a:spcPct val="120000"/>
              </a:lnSpc>
              <a:buFont typeface="Wingdings" panose="05000000000000000000" pitchFamily="2" charset="2"/>
              <a:buChar char="§"/>
            </a:pPr>
            <a:r>
              <a:rPr lang="en-GB" sz="1850" dirty="0">
                <a:hlinkClick r:id="rId7"/>
              </a:rPr>
              <a:t>Chartered Manager – Level 6 (Degree), </a:t>
            </a:r>
            <a:r>
              <a:rPr lang="en-GB" sz="1850" dirty="0"/>
              <a:t>Duration 36-48 Months</a:t>
            </a:r>
          </a:p>
          <a:p>
            <a:pPr marL="342900" indent="-342900" algn="l">
              <a:lnSpc>
                <a:spcPct val="120000"/>
              </a:lnSpc>
              <a:buFont typeface="Wingdings" panose="05000000000000000000" pitchFamily="2" charset="2"/>
              <a:buChar char="§"/>
            </a:pPr>
            <a:r>
              <a:rPr lang="en-GB" sz="1850" dirty="0">
                <a:hlinkClick r:id="rId8"/>
              </a:rPr>
              <a:t>Children, Young People and Families Practitioner within the Community </a:t>
            </a:r>
            <a:r>
              <a:rPr lang="en-GB" sz="1850" dirty="0"/>
              <a:t>– Level 4, 12-18 Months</a:t>
            </a:r>
          </a:p>
          <a:p>
            <a:pPr marL="342900" indent="-342900" algn="l">
              <a:lnSpc>
                <a:spcPct val="120000"/>
              </a:lnSpc>
              <a:spcBef>
                <a:spcPts val="600"/>
              </a:spcBef>
              <a:buFont typeface="Wingdings" panose="05000000000000000000" pitchFamily="2" charset="2"/>
              <a:buChar char="§"/>
            </a:pPr>
            <a:r>
              <a:rPr lang="en-GB" sz="1850" dirty="0">
                <a:hlinkClick r:id="rId9"/>
              </a:rPr>
              <a:t>Teacher</a:t>
            </a:r>
            <a:r>
              <a:rPr lang="en-GB" sz="1850" dirty="0"/>
              <a:t> – Level 6, 12 Months</a:t>
            </a:r>
          </a:p>
          <a:p>
            <a:pPr marL="342900" indent="-342900" algn="l">
              <a:lnSpc>
                <a:spcPct val="120000"/>
              </a:lnSpc>
              <a:buFont typeface="Wingdings" panose="05000000000000000000" pitchFamily="2" charset="2"/>
              <a:buChar char="§"/>
            </a:pPr>
            <a:r>
              <a:rPr lang="en-GB" sz="1850" dirty="0">
                <a:hlinkClick r:id="rId10"/>
              </a:rPr>
              <a:t>Early Years Senior Practitioner* </a:t>
            </a:r>
            <a:r>
              <a:rPr lang="en-GB" sz="1850" dirty="0"/>
              <a:t>- Level 5, Duration unknown</a:t>
            </a:r>
          </a:p>
          <a:p>
            <a:pPr marL="342900" indent="-342900" algn="l">
              <a:lnSpc>
                <a:spcPct val="120000"/>
              </a:lnSpc>
              <a:buFont typeface="Wingdings" panose="05000000000000000000" pitchFamily="2" charset="2"/>
              <a:buChar char="§"/>
            </a:pPr>
            <a:r>
              <a:rPr lang="en-GB" sz="1850" dirty="0">
                <a:hlinkClick r:id="rId11"/>
              </a:rPr>
              <a:t>Early Years Senior Practitioner* </a:t>
            </a:r>
            <a:r>
              <a:rPr lang="en-GB" sz="1850" dirty="0"/>
              <a:t>– Level 6, Duration unknown</a:t>
            </a:r>
          </a:p>
          <a:p>
            <a:pPr marL="342900" indent="-342900" algn="l">
              <a:lnSpc>
                <a:spcPct val="120000"/>
              </a:lnSpc>
              <a:buFont typeface="Wingdings" panose="05000000000000000000" pitchFamily="2" charset="2"/>
              <a:buChar char="§"/>
            </a:pPr>
            <a:r>
              <a:rPr lang="en-GB" sz="1850" dirty="0">
                <a:hlinkClick r:id="rId12"/>
              </a:rPr>
              <a:t>Educational Leadership* </a:t>
            </a:r>
            <a:r>
              <a:rPr lang="en-GB" sz="1850" dirty="0"/>
              <a:t>– Level 7, Duration unknown</a:t>
            </a:r>
          </a:p>
          <a:p>
            <a:pPr marL="342900" indent="-342900" algn="l">
              <a:lnSpc>
                <a:spcPct val="120000"/>
              </a:lnSpc>
              <a:buFont typeface="Wingdings" panose="05000000000000000000" pitchFamily="2" charset="2"/>
              <a:buChar char="§"/>
            </a:pPr>
            <a:r>
              <a:rPr lang="en-GB" sz="1850" dirty="0">
                <a:hlinkClick r:id="rId13"/>
              </a:rPr>
              <a:t>Operational Manager </a:t>
            </a:r>
            <a:r>
              <a:rPr lang="en-GB" sz="1850" dirty="0"/>
              <a:t>– Level 5, 24 Months</a:t>
            </a:r>
          </a:p>
          <a:p>
            <a:pPr marL="342900" indent="-342900" algn="l">
              <a:lnSpc>
                <a:spcPct val="120000"/>
              </a:lnSpc>
              <a:buFont typeface="Wingdings" panose="05000000000000000000" pitchFamily="2" charset="2"/>
              <a:buChar char="§"/>
            </a:pPr>
            <a:r>
              <a:rPr lang="en-GB" sz="1850" dirty="0">
                <a:hlinkClick r:id="rId14"/>
              </a:rPr>
              <a:t>Payroll Administrator </a:t>
            </a:r>
            <a:r>
              <a:rPr lang="en-GB" sz="1850" dirty="0"/>
              <a:t>– Level 3, 18 Months</a:t>
            </a:r>
          </a:p>
          <a:p>
            <a:pPr marL="342900" indent="-342900" algn="l">
              <a:lnSpc>
                <a:spcPct val="120000"/>
              </a:lnSpc>
              <a:buFont typeface="Wingdings" panose="05000000000000000000" pitchFamily="2" charset="2"/>
              <a:buChar char="§"/>
            </a:pPr>
            <a:r>
              <a:rPr lang="en-GB" sz="1850" dirty="0">
                <a:hlinkClick r:id="rId15"/>
              </a:rPr>
              <a:t>Professional Accounting/Tax Technician </a:t>
            </a:r>
            <a:r>
              <a:rPr lang="en-GB" sz="1850" dirty="0"/>
              <a:t>– Level 4, 18 months</a:t>
            </a:r>
          </a:p>
          <a:p>
            <a:pPr marL="342900" indent="-342900" algn="l">
              <a:lnSpc>
                <a:spcPct val="120000"/>
              </a:lnSpc>
              <a:buFont typeface="Wingdings" panose="05000000000000000000" pitchFamily="2" charset="2"/>
              <a:buChar char="§"/>
            </a:pPr>
            <a:r>
              <a:rPr lang="en-GB" sz="1850" dirty="0">
                <a:hlinkClick r:id="rId16"/>
              </a:rPr>
              <a:t>School Business Professional</a:t>
            </a:r>
            <a:r>
              <a:rPr lang="en-GB" sz="1850" dirty="0"/>
              <a:t> – Level 4, 18 Months</a:t>
            </a:r>
          </a:p>
          <a:p>
            <a:pPr marL="342900" indent="-342900" algn="l">
              <a:lnSpc>
                <a:spcPct val="120000"/>
              </a:lnSpc>
              <a:buFont typeface="Wingdings" panose="05000000000000000000" pitchFamily="2" charset="2"/>
              <a:buChar char="§"/>
            </a:pPr>
            <a:r>
              <a:rPr lang="en-GB" sz="1850" dirty="0">
                <a:hlinkClick r:id="rId17"/>
              </a:rPr>
              <a:t>Senior Leader</a:t>
            </a:r>
            <a:r>
              <a:rPr lang="en-GB" sz="1850" dirty="0"/>
              <a:t> (MA Ed.) – Level 7, 24 Months</a:t>
            </a:r>
          </a:p>
          <a:p>
            <a:pPr marL="342900" indent="-342900" algn="l">
              <a:lnSpc>
                <a:spcPct val="120000"/>
              </a:lnSpc>
              <a:buFont typeface="Wingdings" panose="05000000000000000000" pitchFamily="2" charset="2"/>
              <a:buChar char="§"/>
            </a:pPr>
            <a:r>
              <a:rPr lang="en-GB" sz="1850" dirty="0">
                <a:hlinkClick r:id="rId18"/>
              </a:rPr>
              <a:t>Teaching Assistant</a:t>
            </a:r>
            <a:r>
              <a:rPr lang="en-GB" sz="1850" dirty="0"/>
              <a:t> – Level 3, 18 Months</a:t>
            </a:r>
          </a:p>
          <a:p>
            <a:pPr marL="342900" indent="-342900" algn="l">
              <a:lnSpc>
                <a:spcPct val="120000"/>
              </a:lnSpc>
              <a:buFont typeface="Wingdings" panose="05000000000000000000" pitchFamily="2" charset="2"/>
              <a:buChar char="§"/>
            </a:pPr>
            <a:r>
              <a:rPr lang="en-GB" sz="1850" dirty="0">
                <a:hlinkClick r:id="rId19"/>
              </a:rPr>
              <a:t>Team Leader/supervisor</a:t>
            </a:r>
            <a:r>
              <a:rPr lang="en-GB" sz="1850" dirty="0"/>
              <a:t> – Level 3, 12 Months</a:t>
            </a:r>
          </a:p>
          <a:p>
            <a:pPr marL="342900" indent="-342900" algn="l">
              <a:lnSpc>
                <a:spcPct val="120000"/>
              </a:lnSpc>
              <a:buFont typeface="Wingdings" panose="05000000000000000000" pitchFamily="2" charset="2"/>
              <a:buChar char="§"/>
            </a:pPr>
            <a:r>
              <a:rPr lang="en-GB" sz="1850" dirty="0">
                <a:hlinkClick r:id="rId20"/>
              </a:rPr>
              <a:t>Accounts / Finance Assistant* </a:t>
            </a:r>
            <a:r>
              <a:rPr lang="en-GB" sz="1850" dirty="0"/>
              <a:t>– Level 2, Duration unknown</a:t>
            </a:r>
          </a:p>
          <a:p>
            <a:pPr marL="342900" indent="-342900" algn="l">
              <a:lnSpc>
                <a:spcPct val="120000"/>
              </a:lnSpc>
              <a:buFont typeface="Wingdings" panose="05000000000000000000" pitchFamily="2" charset="2"/>
              <a:buChar char="§"/>
            </a:pPr>
            <a:r>
              <a:rPr lang="en-GB" sz="1850" dirty="0">
                <a:hlinkClick r:id="rId21"/>
              </a:rPr>
              <a:t>Supporting Teaching and Learning in PE and School Sport</a:t>
            </a:r>
            <a:r>
              <a:rPr lang="en-GB" sz="1850" dirty="0"/>
              <a:t>-Level 3, 12 Months</a:t>
            </a:r>
          </a:p>
          <a:p>
            <a:pPr marL="342900" indent="-342900" algn="l">
              <a:lnSpc>
                <a:spcPct val="120000"/>
              </a:lnSpc>
              <a:buFont typeface="Wingdings" panose="05000000000000000000" pitchFamily="2" charset="2"/>
              <a:buChar char="§"/>
            </a:pPr>
            <a:r>
              <a:rPr lang="en-GB" sz="1850" dirty="0"/>
              <a:t>Caretaker (</a:t>
            </a:r>
            <a:r>
              <a:rPr lang="en-GB" sz="1850" dirty="0">
                <a:hlinkClick r:id="rId22"/>
              </a:rPr>
              <a:t>Property Maintenance Operative</a:t>
            </a:r>
            <a:r>
              <a:rPr lang="en-GB" sz="1850" dirty="0"/>
              <a:t>) – Level 2, 12 Months</a:t>
            </a:r>
          </a:p>
          <a:p>
            <a:pPr marL="342900" indent="-342900" algn="l">
              <a:lnSpc>
                <a:spcPct val="120000"/>
              </a:lnSpc>
              <a:buFont typeface="Wingdings" panose="05000000000000000000" pitchFamily="2" charset="2"/>
              <a:buChar char="§"/>
            </a:pPr>
            <a:r>
              <a:rPr lang="en-GB" sz="1850" dirty="0">
                <a:hlinkClick r:id="rId23"/>
              </a:rPr>
              <a:t>Chef (Commis) </a:t>
            </a:r>
            <a:r>
              <a:rPr lang="en-GB" sz="1850" dirty="0"/>
              <a:t>– Level 2, 12 Months</a:t>
            </a:r>
          </a:p>
          <a:p>
            <a:pPr marL="342900" indent="-342900" algn="l">
              <a:lnSpc>
                <a:spcPct val="120000"/>
              </a:lnSpc>
              <a:buFont typeface="Wingdings" panose="05000000000000000000" pitchFamily="2" charset="2"/>
              <a:buChar char="§"/>
            </a:pPr>
            <a:r>
              <a:rPr lang="en-GB" sz="1850" dirty="0">
                <a:hlinkClick r:id="rId24"/>
              </a:rPr>
              <a:t>IT Solutions Technician</a:t>
            </a:r>
            <a:r>
              <a:rPr lang="en-GB" sz="1850" dirty="0"/>
              <a:t> – Level 3, 18 Months</a:t>
            </a:r>
          </a:p>
          <a:p>
            <a:pPr marL="342900" indent="-342900" algn="l">
              <a:lnSpc>
                <a:spcPct val="120000"/>
              </a:lnSpc>
              <a:buFont typeface="Wingdings" panose="05000000000000000000" pitchFamily="2" charset="2"/>
              <a:buChar char="§"/>
            </a:pPr>
            <a:r>
              <a:rPr lang="en-GB" sz="1850" dirty="0">
                <a:hlinkClick r:id="rId25"/>
              </a:rPr>
              <a:t>Early Years Educator* </a:t>
            </a:r>
            <a:r>
              <a:rPr lang="en-GB" sz="1850" dirty="0"/>
              <a:t>– Level 3, 12-18 Months</a:t>
            </a:r>
          </a:p>
        </p:txBody>
      </p:sp>
    </p:spTree>
    <p:extLst>
      <p:ext uri="{BB962C8B-B14F-4D97-AF65-F5344CB8AC3E}">
        <p14:creationId xmlns:p14="http://schemas.microsoft.com/office/powerpoint/2010/main" val="13661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353978DF-65B6-4577-8005-C2EBB1E45064}"/>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975F2F1D-8703-4192-9161-D800BECFE96E}"/>
              </a:ext>
            </a:extLst>
          </p:cNvPr>
          <p:cNvPicPr>
            <a:picLocks noChangeAspect="1"/>
          </p:cNvPicPr>
          <p:nvPr/>
        </p:nvPicPr>
        <p:blipFill>
          <a:blip r:embed="rId3"/>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18E2A740-76E3-4CDE-A58A-FA9006492DFF}"/>
              </a:ext>
            </a:extLst>
          </p:cNvPr>
          <p:cNvSpPr txBox="1"/>
          <p:nvPr/>
        </p:nvSpPr>
        <p:spPr>
          <a:xfrm>
            <a:off x="336176" y="241952"/>
            <a:ext cx="7432997" cy="830740"/>
          </a:xfrm>
          <a:prstGeom prst="rect">
            <a:avLst/>
          </a:prstGeom>
          <a:noFill/>
        </p:spPr>
        <p:txBody>
          <a:bodyPr wrap="square" rtlCol="0">
            <a:normAutofit fontScale="70000" lnSpcReduction="20000"/>
          </a:bodyPr>
          <a:lstStyle/>
          <a:p>
            <a:r>
              <a:rPr lang="en-GB" sz="4000" b="1" dirty="0">
                <a:solidFill>
                  <a:srgbClr val="1E2A5A"/>
                </a:solidFill>
                <a:latin typeface="Arial" panose="020B0604020202020204" pitchFamily="34" charset="0"/>
                <a:cs typeface="Arial" panose="020B0604020202020204" pitchFamily="34" charset="0"/>
              </a:rPr>
              <a:t>How to use apprenticeships for impact …</a:t>
            </a:r>
            <a:endParaRPr lang="en-US" dirty="0">
              <a:solidFill>
                <a:srgbClr val="1E2A5A"/>
              </a:solidFill>
            </a:endParaRPr>
          </a:p>
        </p:txBody>
      </p:sp>
      <p:sp>
        <p:nvSpPr>
          <p:cNvPr id="11" name="Rectangle 10">
            <a:extLst>
              <a:ext uri="{FF2B5EF4-FFF2-40B4-BE49-F238E27FC236}">
                <a16:creationId xmlns:a16="http://schemas.microsoft.com/office/drawing/2014/main" id="{3DA7BECE-966A-4309-874D-6430FACB99D3}"/>
              </a:ext>
            </a:extLst>
          </p:cNvPr>
          <p:cNvSpPr/>
          <p:nvPr/>
        </p:nvSpPr>
        <p:spPr>
          <a:xfrm>
            <a:off x="336176" y="857653"/>
            <a:ext cx="6599280" cy="338554"/>
          </a:xfrm>
          <a:prstGeom prst="rect">
            <a:avLst/>
          </a:prstGeom>
        </p:spPr>
        <p:txBody>
          <a:bodyPr wrap="square">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What it would take to spend your share of the levy?</a:t>
            </a:r>
          </a:p>
        </p:txBody>
      </p:sp>
      <p:sp>
        <p:nvSpPr>
          <p:cNvPr id="19" name="Rectangle 18">
            <a:extLst>
              <a:ext uri="{FF2B5EF4-FFF2-40B4-BE49-F238E27FC236}">
                <a16:creationId xmlns:a16="http://schemas.microsoft.com/office/drawing/2014/main"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2" name="Table 1">
            <a:extLst>
              <a:ext uri="{FF2B5EF4-FFF2-40B4-BE49-F238E27FC236}">
                <a16:creationId xmlns:a16="http://schemas.microsoft.com/office/drawing/2014/main" id="{822238C2-BA89-4C20-B782-651CD77F9ECE}"/>
              </a:ext>
            </a:extLst>
          </p:cNvPr>
          <p:cNvGraphicFramePr>
            <a:graphicFrameLocks noGrp="1"/>
          </p:cNvGraphicFramePr>
          <p:nvPr>
            <p:extLst>
              <p:ext uri="{D42A27DB-BD31-4B8C-83A1-F6EECF244321}">
                <p14:modId xmlns:p14="http://schemas.microsoft.com/office/powerpoint/2010/main" val="1471353417"/>
              </p:ext>
            </p:extLst>
          </p:nvPr>
        </p:nvGraphicFramePr>
        <p:xfrm>
          <a:off x="336176" y="1297885"/>
          <a:ext cx="11004923" cy="4980710"/>
        </p:xfrm>
        <a:graphic>
          <a:graphicData uri="http://schemas.openxmlformats.org/drawingml/2006/table">
            <a:tbl>
              <a:tblPr/>
              <a:tblGrid>
                <a:gridCol w="5875117">
                  <a:extLst>
                    <a:ext uri="{9D8B030D-6E8A-4147-A177-3AD203B41FA5}">
                      <a16:colId xmlns:a16="http://schemas.microsoft.com/office/drawing/2014/main" val="2607125883"/>
                    </a:ext>
                  </a:extLst>
                </a:gridCol>
                <a:gridCol w="1334215">
                  <a:extLst>
                    <a:ext uri="{9D8B030D-6E8A-4147-A177-3AD203B41FA5}">
                      <a16:colId xmlns:a16="http://schemas.microsoft.com/office/drawing/2014/main" val="2534701038"/>
                    </a:ext>
                  </a:extLst>
                </a:gridCol>
                <a:gridCol w="925426">
                  <a:extLst>
                    <a:ext uri="{9D8B030D-6E8A-4147-A177-3AD203B41FA5}">
                      <a16:colId xmlns:a16="http://schemas.microsoft.com/office/drawing/2014/main" val="2974409261"/>
                    </a:ext>
                  </a:extLst>
                </a:gridCol>
                <a:gridCol w="938838">
                  <a:extLst>
                    <a:ext uri="{9D8B030D-6E8A-4147-A177-3AD203B41FA5}">
                      <a16:colId xmlns:a16="http://schemas.microsoft.com/office/drawing/2014/main" val="2269015767"/>
                    </a:ext>
                  </a:extLst>
                </a:gridCol>
                <a:gridCol w="751071">
                  <a:extLst>
                    <a:ext uri="{9D8B030D-6E8A-4147-A177-3AD203B41FA5}">
                      <a16:colId xmlns:a16="http://schemas.microsoft.com/office/drawing/2014/main" val="2318370219"/>
                    </a:ext>
                  </a:extLst>
                </a:gridCol>
                <a:gridCol w="1180256">
                  <a:extLst>
                    <a:ext uri="{9D8B030D-6E8A-4147-A177-3AD203B41FA5}">
                      <a16:colId xmlns:a16="http://schemas.microsoft.com/office/drawing/2014/main" val="1034270524"/>
                    </a:ext>
                  </a:extLst>
                </a:gridCol>
              </a:tblGrid>
              <a:tr h="411109">
                <a:tc>
                  <a:txBody>
                    <a:bodyPr/>
                    <a:lstStyle/>
                    <a:p>
                      <a:pPr algn="l" rtl="0" fontAlgn="ctr"/>
                      <a:r>
                        <a:rPr lang="en-GB" sz="1600" b="1" i="0" u="none" strike="noStrike" dirty="0">
                          <a:solidFill>
                            <a:schemeClr val="bg1"/>
                          </a:solidFill>
                          <a:effectLst/>
                          <a:latin typeface="Arial" panose="020B0604020202020204" pitchFamily="34" charset="0"/>
                        </a:rPr>
                        <a:t>App Title</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1400" b="1" i="0" u="none" strike="noStrike" dirty="0">
                          <a:solidFill>
                            <a:srgbClr val="FFFFFF"/>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1400" b="1" i="0" u="none" strike="noStrike" dirty="0">
                          <a:solidFill>
                            <a:srgbClr val="FFFFFF"/>
                          </a:solidFill>
                          <a:effectLst/>
                          <a:latin typeface="Calibri" panose="020F0502020204030204" pitchFamily="34" charset="0"/>
                        </a:rPr>
                        <a:t>Monthly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1400" b="1" i="0" u="none" strike="noStrike" dirty="0">
                          <a:solidFill>
                            <a:srgbClr val="FFFFFF"/>
                          </a:solidFill>
                          <a:effectLst/>
                          <a:latin typeface="Calibri" panose="020F0502020204030204" pitchFamily="34" charset="0"/>
                        </a:rPr>
                        <a:t>Final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1100" b="1" i="0" u="none" strike="noStrike" dirty="0">
                          <a:solidFill>
                            <a:srgbClr val="FFFFFF"/>
                          </a:solidFill>
                          <a:effectLst/>
                          <a:latin typeface="Calibri" panose="020F0502020204030204" pitchFamily="34" charset="0"/>
                        </a:rPr>
                        <a:t>Number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GB" sz="1100" b="1" i="0" u="none" strike="noStrike">
                          <a:solidFill>
                            <a:srgbClr val="FFFFFF"/>
                          </a:solidFill>
                          <a:effectLst/>
                          <a:latin typeface="Calibri" panose="020F0502020204030204" pitchFamily="34" charset="0"/>
                        </a:rPr>
                        <a:t>Total PM</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207764482"/>
                  </a:ext>
                </a:extLst>
              </a:tr>
              <a:tr h="370316">
                <a:tc>
                  <a:txBody>
                    <a:bodyPr/>
                    <a:lstStyle/>
                    <a:p>
                      <a:pPr algn="l" rtl="0" fontAlgn="ctr"/>
                      <a:r>
                        <a:rPr lang="en-GB" sz="2000" b="0" i="0" u="none" strike="noStrike">
                          <a:solidFill>
                            <a:srgbClr val="595959"/>
                          </a:solidFill>
                          <a:effectLst/>
                          <a:latin typeface="Arial" panose="020B0604020202020204" pitchFamily="34" charset="0"/>
                        </a:rPr>
                        <a:t>Teaching Assistant</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400" b="0" i="0" u="none" strike="noStrike" dirty="0">
                          <a:solidFill>
                            <a:srgbClr val="000000"/>
                          </a:solidFill>
                          <a:effectLst/>
                          <a:latin typeface="Calibri" panose="020F0502020204030204" pitchFamily="34" charset="0"/>
                        </a:rPr>
                        <a:t>£5,000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£222.22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£1,000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30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£6,666.60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88505110"/>
                  </a:ext>
                </a:extLst>
              </a:tr>
              <a:tr h="370316">
                <a:tc>
                  <a:txBody>
                    <a:bodyPr/>
                    <a:lstStyle/>
                    <a:p>
                      <a:pPr algn="l" rtl="0" fontAlgn="ctr"/>
                      <a:r>
                        <a:rPr lang="en-GB" sz="2000" b="0" i="0" u="none" strike="noStrike">
                          <a:solidFill>
                            <a:srgbClr val="595959"/>
                          </a:solidFill>
                          <a:effectLst/>
                          <a:latin typeface="Arial" panose="020B0604020202020204" pitchFamily="34" charset="0"/>
                        </a:rPr>
                        <a:t>STL with PE</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£3,000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£600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20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£4,000.00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82778556"/>
                  </a:ext>
                </a:extLst>
              </a:tr>
              <a:tr h="370316">
                <a:tc>
                  <a:txBody>
                    <a:bodyPr/>
                    <a:lstStyle/>
                    <a:p>
                      <a:pPr algn="l" rtl="0" fontAlgn="ctr"/>
                      <a:r>
                        <a:rPr lang="en-GB" sz="2000" b="0" i="0" u="none" strike="noStrike">
                          <a:solidFill>
                            <a:srgbClr val="595959"/>
                          </a:solidFill>
                          <a:effectLst/>
                          <a:latin typeface="Arial" panose="020B0604020202020204" pitchFamily="34" charset="0"/>
                        </a:rPr>
                        <a:t>Teacher</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400" b="0" i="0" u="none" strike="noStrike" dirty="0">
                          <a:solidFill>
                            <a:srgbClr val="000000"/>
                          </a:solidFill>
                          <a:effectLst/>
                          <a:latin typeface="Calibri" panose="020F0502020204030204" pitchFamily="34" charset="0"/>
                        </a:rPr>
                        <a:t>£9,000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£600.00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£1,800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£3,000.00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87903115"/>
                  </a:ext>
                </a:extLst>
              </a:tr>
              <a:tr h="370316">
                <a:tc>
                  <a:txBody>
                    <a:bodyPr/>
                    <a:lstStyle/>
                    <a:p>
                      <a:pPr algn="l" rtl="0" fontAlgn="ctr"/>
                      <a:r>
                        <a:rPr lang="en-GB" sz="2000" b="0" i="0" u="none" strike="noStrike" dirty="0">
                          <a:solidFill>
                            <a:srgbClr val="595959"/>
                          </a:solidFill>
                          <a:effectLst/>
                          <a:latin typeface="Arial" panose="020B0604020202020204" pitchFamily="34" charset="0"/>
                        </a:rPr>
                        <a:t>Senior Leaders Level 7 (MBA or MEd)</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£18,000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£600.00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£3,600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20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£12,000.00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31932741"/>
                  </a:ext>
                </a:extLst>
              </a:tr>
              <a:tr h="370316">
                <a:tc>
                  <a:txBody>
                    <a:bodyPr/>
                    <a:lstStyle/>
                    <a:p>
                      <a:pPr algn="l" rtl="0" fontAlgn="ctr"/>
                      <a:r>
                        <a:rPr lang="en-GB" sz="2000" b="0" i="0" u="none" strike="noStrike" dirty="0">
                          <a:solidFill>
                            <a:srgbClr val="595959"/>
                          </a:solidFill>
                          <a:effectLst/>
                          <a:latin typeface="Arial" panose="020B0604020202020204" pitchFamily="34" charset="0"/>
                        </a:rPr>
                        <a:t>Caretaker </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400" b="0" i="0" u="none" strike="noStrike">
                          <a:solidFill>
                            <a:srgbClr val="000000"/>
                          </a:solidFill>
                          <a:effectLst/>
                          <a:latin typeface="Calibri" panose="020F0502020204030204" pitchFamily="34" charset="0"/>
                        </a:rPr>
                        <a:t>£9,000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£600.00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£1,800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£3,000.00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89290443"/>
                  </a:ext>
                </a:extLst>
              </a:tr>
              <a:tr h="370316">
                <a:tc>
                  <a:txBody>
                    <a:bodyPr/>
                    <a:lstStyle/>
                    <a:p>
                      <a:pPr algn="l" rtl="0" fontAlgn="ctr"/>
                      <a:r>
                        <a:rPr lang="en-GB" sz="2000" b="0" i="0" u="none" strike="noStrike" dirty="0">
                          <a:solidFill>
                            <a:srgbClr val="595959"/>
                          </a:solidFill>
                          <a:effectLst/>
                          <a:latin typeface="Arial" panose="020B0604020202020204" pitchFamily="34" charset="0"/>
                        </a:rPr>
                        <a:t>Project Management</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£6,000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£266.67</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£1,200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£1,333.33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30837284"/>
                  </a:ext>
                </a:extLst>
              </a:tr>
              <a:tr h="370316">
                <a:tc>
                  <a:txBody>
                    <a:bodyPr/>
                    <a:lstStyle/>
                    <a:p>
                      <a:pPr algn="l" rtl="0" fontAlgn="ctr"/>
                      <a:r>
                        <a:rPr lang="en-GB" sz="2000" b="0" i="0" u="none" strike="noStrike">
                          <a:solidFill>
                            <a:srgbClr val="595959"/>
                          </a:solidFill>
                          <a:effectLst/>
                          <a:latin typeface="Arial" panose="020B0604020202020204" pitchFamily="34" charset="0"/>
                        </a:rPr>
                        <a:t>Leadership Matters</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400" b="0" i="0" u="none" strike="noStrike" dirty="0">
                          <a:solidFill>
                            <a:srgbClr val="000000"/>
                          </a:solidFill>
                          <a:effectLst/>
                          <a:latin typeface="Calibri" panose="020F0502020204030204" pitchFamily="34" charset="0"/>
                        </a:rPr>
                        <a:t>£4,500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£300.00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£900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£1,500.00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61480955"/>
                  </a:ext>
                </a:extLst>
              </a:tr>
              <a:tr h="334406">
                <a:tc>
                  <a:txBody>
                    <a:bodyPr/>
                    <a:lstStyle/>
                    <a:p>
                      <a:pPr algn="l" rtl="0" fontAlgn="ctr"/>
                      <a:r>
                        <a:rPr lang="en-GB" sz="1800" b="0" i="0" u="none" strike="noStrike" dirty="0">
                          <a:solidFill>
                            <a:srgbClr val="595959"/>
                          </a:solidFill>
                          <a:effectLst/>
                          <a:latin typeface="Arial" panose="020B0604020202020204" pitchFamily="34" charset="0"/>
                        </a:rPr>
                        <a:t>Education Management Prog. For Teachers</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£7,000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£233.33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£1,400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£1,166.67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211955540"/>
                  </a:ext>
                </a:extLst>
              </a:tr>
              <a:tr h="370316">
                <a:tc>
                  <a:txBody>
                    <a:bodyPr/>
                    <a:lstStyle/>
                    <a:p>
                      <a:pPr algn="l" rtl="0" fontAlgn="ctr"/>
                      <a:r>
                        <a:rPr lang="en-GB" sz="2000" b="0" i="0" u="none" strike="noStrike" dirty="0">
                          <a:solidFill>
                            <a:srgbClr val="595959"/>
                          </a:solidFill>
                          <a:effectLst/>
                          <a:latin typeface="Arial" panose="020B0604020202020204" pitchFamily="34" charset="0"/>
                        </a:rPr>
                        <a:t>Certificate in Higher Education </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400" b="0" i="0" u="none" strike="noStrike" dirty="0">
                          <a:solidFill>
                            <a:srgbClr val="000000"/>
                          </a:solidFill>
                          <a:effectLst/>
                          <a:latin typeface="Calibri" panose="020F0502020204030204" pitchFamily="34" charset="0"/>
                        </a:rPr>
                        <a:t>£6,000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a:solidFill>
                            <a:srgbClr val="000000"/>
                          </a:solidFill>
                          <a:effectLst/>
                          <a:latin typeface="Calibri" panose="020F0502020204030204" pitchFamily="34" charset="0"/>
                        </a:rPr>
                        <a:t>£266.67</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£1,200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£1,333.33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7616539"/>
                  </a:ext>
                </a:extLst>
              </a:tr>
              <a:tr h="370316">
                <a:tc>
                  <a:txBody>
                    <a:bodyPr/>
                    <a:lstStyle/>
                    <a:p>
                      <a:pPr algn="l" rtl="0" fontAlgn="ctr"/>
                      <a:r>
                        <a:rPr lang="en-GB" sz="2000" b="0" i="0" u="none" strike="noStrike" dirty="0">
                          <a:solidFill>
                            <a:srgbClr val="595959"/>
                          </a:solidFill>
                          <a:effectLst/>
                          <a:latin typeface="Arial" panose="020B0604020202020204" pitchFamily="34" charset="0"/>
                        </a:rPr>
                        <a:t>Business Administrator</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£5,000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£222.22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£1,200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£2,222.22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40630528"/>
                  </a:ext>
                </a:extLst>
              </a:tr>
              <a:tr h="370316">
                <a:tc>
                  <a:txBody>
                    <a:bodyPr/>
                    <a:lstStyle/>
                    <a:p>
                      <a:pPr algn="l" rtl="0" fontAlgn="ctr"/>
                      <a:r>
                        <a:rPr lang="en-GB" sz="2000" b="0" i="0" u="none" strike="noStrike" dirty="0">
                          <a:solidFill>
                            <a:srgbClr val="595959"/>
                          </a:solidFill>
                          <a:effectLst/>
                          <a:latin typeface="Arial" panose="020B0604020202020204" pitchFamily="34" charset="0"/>
                        </a:rPr>
                        <a:t>School Business Manager</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b"/>
                      <a:r>
                        <a:rPr lang="en-GB" sz="1400" b="0" i="0" u="none" strike="noStrike" dirty="0">
                          <a:solidFill>
                            <a:srgbClr val="000000"/>
                          </a:solidFill>
                          <a:effectLst/>
                          <a:latin typeface="Calibri" panose="020F0502020204030204" pitchFamily="34" charset="0"/>
                        </a:rPr>
                        <a:t>£6,000</a:t>
                      </a:r>
                    </a:p>
                  </a:txBody>
                  <a:tcPr marL="9525" marR="9525" marT="9525" marB="0" anchor="b">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r" fontAlgn="b"/>
                      <a:r>
                        <a:rPr lang="en-GB" sz="1400" b="0" i="0" u="none" strike="noStrike">
                          <a:solidFill>
                            <a:srgbClr val="000000"/>
                          </a:solidFill>
                          <a:effectLst/>
                          <a:latin typeface="Calibri" panose="020F0502020204030204" pitchFamily="34" charset="0"/>
                        </a:rPr>
                        <a:t>£228.57</a:t>
                      </a:r>
                    </a:p>
                  </a:txBody>
                  <a:tcPr marL="9525" marR="9525" marT="9525" marB="0" anchor="b">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r" fontAlgn="b"/>
                      <a:r>
                        <a:rPr lang="en-GB" sz="1400" b="0" i="0" u="none" strike="noStrike" dirty="0">
                          <a:solidFill>
                            <a:srgbClr val="000000"/>
                          </a:solidFill>
                          <a:effectLst/>
                          <a:latin typeface="Calibri" panose="020F0502020204030204" pitchFamily="34" charset="0"/>
                        </a:rPr>
                        <a:t>£1,200</a:t>
                      </a:r>
                    </a:p>
                  </a:txBody>
                  <a:tcPr marL="9525" marR="9525" marT="9525" marB="0" anchor="b">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r" fontAlgn="b"/>
                      <a:r>
                        <a:rPr lang="en-GB" sz="1200" b="1" i="0" u="none" strike="noStrike" dirty="0">
                          <a:solidFill>
                            <a:srgbClr val="000000"/>
                          </a:solidFill>
                          <a:effectLst/>
                          <a:latin typeface="Calibri" panose="020F0502020204030204" pitchFamily="34" charset="0"/>
                        </a:rPr>
                        <a:t>£1,142.86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646892350"/>
                  </a:ext>
                </a:extLst>
              </a:tr>
              <a:tr h="532035">
                <a:tc>
                  <a:txBody>
                    <a:bodyPr/>
                    <a:lstStyle/>
                    <a:p>
                      <a:pPr algn="l" rtl="0" fontAlgn="ctr"/>
                      <a:endParaRPr lang="en-GB" sz="1600" b="1" i="0" u="none" strike="noStrike" dirty="0">
                        <a:solidFill>
                          <a:srgbClr val="595959"/>
                        </a:solidFill>
                        <a:effectLst/>
                        <a:latin typeface="Arial" panose="020B0604020202020204" pitchFamily="34" charset="0"/>
                      </a:endParaRPr>
                    </a:p>
                  </a:txBody>
                  <a:tcPr marL="9525" marR="9525" marT="9525" marB="0" anchor="ctr">
                    <a:lnL w="6350" cap="flat" cmpd="sng" algn="ctr">
                      <a:solidFill>
                        <a:srgbClr val="8EA9DB"/>
                      </a:solidFill>
                      <a:prstDash val="solid"/>
                      <a:round/>
                      <a:headEnd type="none" w="med" len="med"/>
                      <a:tailEnd type="none" w="med" len="med"/>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endParaRPr lang="en-GB" sz="2000" b="1" i="0" u="sng" strike="noStrike" dirty="0">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endParaRPr lang="en-GB" sz="2000" b="1" i="0" u="sng"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90113365"/>
                  </a:ext>
                </a:extLst>
              </a:tr>
            </a:tbl>
          </a:graphicData>
        </a:graphic>
      </p:graphicFrame>
    </p:spTree>
    <p:extLst>
      <p:ext uri="{BB962C8B-B14F-4D97-AF65-F5344CB8AC3E}">
        <p14:creationId xmlns:p14="http://schemas.microsoft.com/office/powerpoint/2010/main" val="403647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3D32CC4-0052-461D-B84F-32FC564B33DC}"/>
              </a:ext>
            </a:extLst>
          </p:cNvPr>
          <p:cNvGrpSpPr/>
          <p:nvPr/>
        </p:nvGrpSpPr>
        <p:grpSpPr>
          <a:xfrm>
            <a:off x="941841" y="2226920"/>
            <a:ext cx="1881203" cy="415800"/>
            <a:chOff x="1283" y="1598062"/>
            <a:chExt cx="1881203" cy="415800"/>
          </a:xfrm>
        </p:grpSpPr>
        <p:sp>
          <p:nvSpPr>
            <p:cNvPr id="30" name="Rectangle 29">
              <a:extLst>
                <a:ext uri="{FF2B5EF4-FFF2-40B4-BE49-F238E27FC236}">
                  <a16:creationId xmlns:a16="http://schemas.microsoft.com/office/drawing/2014/main" id="{6BB333DB-3177-45DD-A91A-F1AD7F3A67E1}"/>
                </a:ext>
              </a:extLst>
            </p:cNvPr>
            <p:cNvSpPr/>
            <p:nvPr/>
          </p:nvSpPr>
          <p:spPr>
            <a:xfrm>
              <a:off x="1283" y="1598062"/>
              <a:ext cx="1881203" cy="415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011C5965-E960-4E9A-A2DC-A0AE3C4B888C}"/>
                </a:ext>
              </a:extLst>
            </p:cNvPr>
            <p:cNvSpPr txBox="1"/>
            <p:nvPr/>
          </p:nvSpPr>
          <p:spPr>
            <a:xfrm>
              <a:off x="1283" y="1598062"/>
              <a:ext cx="1881203" cy="415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4000" b="1" kern="1200" dirty="0"/>
                <a:t>CPD</a:t>
              </a:r>
            </a:p>
          </p:txBody>
        </p:sp>
      </p:grpSp>
      <p:sp>
        <p:nvSpPr>
          <p:cNvPr id="19" name="Left Brace 18">
            <a:extLst>
              <a:ext uri="{FF2B5EF4-FFF2-40B4-BE49-F238E27FC236}">
                <a16:creationId xmlns:a16="http://schemas.microsoft.com/office/drawing/2014/main" id="{BAEE2E4C-7A91-41C8-B3A7-521FB1629AD1}"/>
              </a:ext>
            </a:extLst>
          </p:cNvPr>
          <p:cNvSpPr/>
          <p:nvPr/>
        </p:nvSpPr>
        <p:spPr>
          <a:xfrm>
            <a:off x="3118507" y="1053396"/>
            <a:ext cx="376240" cy="2668790"/>
          </a:xfrm>
          <a:prstGeom prst="leftBrace">
            <a:avLst>
              <a:gd name="adj1" fmla="val 35000"/>
              <a:gd name="adj2" fmla="val 50000"/>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grpSp>
        <p:nvGrpSpPr>
          <p:cNvPr id="20" name="Group 19">
            <a:extLst>
              <a:ext uri="{FF2B5EF4-FFF2-40B4-BE49-F238E27FC236}">
                <a16:creationId xmlns:a16="http://schemas.microsoft.com/office/drawing/2014/main" id="{A68BF4D9-67A6-44FF-A876-CA61CBFA565D}"/>
              </a:ext>
            </a:extLst>
          </p:cNvPr>
          <p:cNvGrpSpPr/>
          <p:nvPr/>
        </p:nvGrpSpPr>
        <p:grpSpPr>
          <a:xfrm>
            <a:off x="3631367" y="1010031"/>
            <a:ext cx="7016401" cy="2738836"/>
            <a:chOff x="2409224" y="220724"/>
            <a:chExt cx="5116873" cy="3170475"/>
          </a:xfrm>
        </p:grpSpPr>
        <p:sp>
          <p:nvSpPr>
            <p:cNvPr id="28" name="Rectangle 27">
              <a:extLst>
                <a:ext uri="{FF2B5EF4-FFF2-40B4-BE49-F238E27FC236}">
                  <a16:creationId xmlns:a16="http://schemas.microsoft.com/office/drawing/2014/main" id="{DAC39A87-EB09-4B49-A306-491600802FE5}"/>
                </a:ext>
              </a:extLst>
            </p:cNvPr>
            <p:cNvSpPr/>
            <p:nvPr/>
          </p:nvSpPr>
          <p:spPr>
            <a:xfrm>
              <a:off x="2409224" y="220724"/>
              <a:ext cx="5116873" cy="317047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218881DD-641B-4BF2-94D5-C0DAF927287A}"/>
                </a:ext>
              </a:extLst>
            </p:cNvPr>
            <p:cNvSpPr txBox="1"/>
            <p:nvPr/>
          </p:nvSpPr>
          <p:spPr>
            <a:xfrm>
              <a:off x="2409224" y="220724"/>
              <a:ext cx="5116873" cy="3170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Demonstrating your commitment to staff members by investing your funds into their training and future could provide a welcome boost to morale and foster a sense of loyalty.</a:t>
              </a:r>
            </a:p>
            <a:p>
              <a:pPr marL="228600" lvl="1" indent="-228600" algn="l" defTabSz="933450">
                <a:lnSpc>
                  <a:spcPct val="90000"/>
                </a:lnSpc>
                <a:spcBef>
                  <a:spcPct val="0"/>
                </a:spcBef>
                <a:spcAft>
                  <a:spcPct val="15000"/>
                </a:spcAft>
                <a:buChar char="•"/>
              </a:pPr>
              <a:r>
                <a:rPr lang="en-GB" sz="2100" kern="1200" dirty="0"/>
                <a:t>This can also remove the element of risk that always exists when bringing in new staff, as well as saving the money associated with recruiting someone new.</a:t>
              </a:r>
            </a:p>
          </p:txBody>
        </p:sp>
      </p:grpSp>
      <p:grpSp>
        <p:nvGrpSpPr>
          <p:cNvPr id="21" name="Group 20">
            <a:extLst>
              <a:ext uri="{FF2B5EF4-FFF2-40B4-BE49-F238E27FC236}">
                <a16:creationId xmlns:a16="http://schemas.microsoft.com/office/drawing/2014/main" id="{6D2BBF3D-57B0-4345-8084-C9DD0D8302B7}"/>
              </a:ext>
            </a:extLst>
          </p:cNvPr>
          <p:cNvGrpSpPr/>
          <p:nvPr/>
        </p:nvGrpSpPr>
        <p:grpSpPr>
          <a:xfrm>
            <a:off x="-11667" y="5023106"/>
            <a:ext cx="3054835" cy="593808"/>
            <a:chOff x="-1160022" y="4666129"/>
            <a:chExt cx="3054835" cy="593808"/>
          </a:xfrm>
        </p:grpSpPr>
        <p:sp>
          <p:nvSpPr>
            <p:cNvPr id="26" name="Rectangle 25">
              <a:extLst>
                <a:ext uri="{FF2B5EF4-FFF2-40B4-BE49-F238E27FC236}">
                  <a16:creationId xmlns:a16="http://schemas.microsoft.com/office/drawing/2014/main" id="{14BF0F80-B72C-42D2-A85D-2DA689046E3D}"/>
                </a:ext>
              </a:extLst>
            </p:cNvPr>
            <p:cNvSpPr/>
            <p:nvPr/>
          </p:nvSpPr>
          <p:spPr>
            <a:xfrm>
              <a:off x="1283" y="4844137"/>
              <a:ext cx="1893530" cy="415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0D8C5B82-E188-4788-BEAB-AEE8A492C6AE}"/>
                </a:ext>
              </a:extLst>
            </p:cNvPr>
            <p:cNvSpPr txBox="1"/>
            <p:nvPr/>
          </p:nvSpPr>
          <p:spPr>
            <a:xfrm>
              <a:off x="-1160022" y="4666129"/>
              <a:ext cx="3054835" cy="593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4000" b="1" kern="1200" dirty="0"/>
                <a:t>Recruitment</a:t>
              </a:r>
            </a:p>
          </p:txBody>
        </p:sp>
      </p:grpSp>
      <p:sp>
        <p:nvSpPr>
          <p:cNvPr id="22" name="Left Brace 21">
            <a:extLst>
              <a:ext uri="{FF2B5EF4-FFF2-40B4-BE49-F238E27FC236}">
                <a16:creationId xmlns:a16="http://schemas.microsoft.com/office/drawing/2014/main" id="{C55EF561-8F3F-4B6E-A18D-20BBEF87F073}"/>
              </a:ext>
            </a:extLst>
          </p:cNvPr>
          <p:cNvSpPr/>
          <p:nvPr/>
        </p:nvSpPr>
        <p:spPr>
          <a:xfrm>
            <a:off x="3130833" y="4040287"/>
            <a:ext cx="351967" cy="2559447"/>
          </a:xfrm>
          <a:prstGeom prst="leftBrace">
            <a:avLst>
              <a:gd name="adj1" fmla="val 35000"/>
              <a:gd name="adj2" fmla="val 50000"/>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grpSp>
        <p:nvGrpSpPr>
          <p:cNvPr id="23" name="Group 22">
            <a:extLst>
              <a:ext uri="{FF2B5EF4-FFF2-40B4-BE49-F238E27FC236}">
                <a16:creationId xmlns:a16="http://schemas.microsoft.com/office/drawing/2014/main" id="{6AA61F30-AE48-42E5-9598-C12CE767A446}"/>
              </a:ext>
            </a:extLst>
          </p:cNvPr>
          <p:cNvGrpSpPr/>
          <p:nvPr/>
        </p:nvGrpSpPr>
        <p:grpSpPr>
          <a:xfrm>
            <a:off x="3623587" y="4040288"/>
            <a:ext cx="7052662" cy="2559446"/>
            <a:chOff x="2387567" y="3466800"/>
            <a:chExt cx="5143317" cy="3170475"/>
          </a:xfrm>
        </p:grpSpPr>
        <p:sp>
          <p:nvSpPr>
            <p:cNvPr id="24" name="Rectangle 23">
              <a:extLst>
                <a:ext uri="{FF2B5EF4-FFF2-40B4-BE49-F238E27FC236}">
                  <a16:creationId xmlns:a16="http://schemas.microsoft.com/office/drawing/2014/main" id="{8CECC855-DB3A-4FBA-A1F4-5E631F5B11C9}"/>
                </a:ext>
              </a:extLst>
            </p:cNvPr>
            <p:cNvSpPr/>
            <p:nvPr/>
          </p:nvSpPr>
          <p:spPr>
            <a:xfrm>
              <a:off x="2387567" y="3466800"/>
              <a:ext cx="5143317" cy="3170475"/>
            </a:xfrm>
            <a:prstGeom prst="rect">
              <a:avLst/>
            </a:prstGeom>
          </p:spPr>
          <p:style>
            <a:lnRef idx="2">
              <a:schemeClr val="lt1">
                <a:hueOff val="0"/>
                <a:satOff val="0"/>
                <a:lumOff val="0"/>
                <a:alphaOff val="0"/>
              </a:schemeClr>
            </a:lnRef>
            <a:fillRef idx="1">
              <a:schemeClr val="accent5">
                <a:hueOff val="414507"/>
                <a:satOff val="39495"/>
                <a:lumOff val="-16471"/>
                <a:alphaOff val="0"/>
              </a:schemeClr>
            </a:fillRef>
            <a:effectRef idx="0">
              <a:schemeClr val="accent5">
                <a:hueOff val="414507"/>
                <a:satOff val="39495"/>
                <a:lumOff val="-16471"/>
                <a:alphaOff val="0"/>
              </a:schemeClr>
            </a:effectRef>
            <a:fontRef idx="minor">
              <a:schemeClr val="lt1"/>
            </a:fontRef>
          </p:style>
        </p:sp>
        <p:sp>
          <p:nvSpPr>
            <p:cNvPr id="25" name="TextBox 24">
              <a:extLst>
                <a:ext uri="{FF2B5EF4-FFF2-40B4-BE49-F238E27FC236}">
                  <a16:creationId xmlns:a16="http://schemas.microsoft.com/office/drawing/2014/main" id="{156412C4-E83F-4E6B-935A-07D90E4F2F44}"/>
                </a:ext>
              </a:extLst>
            </p:cNvPr>
            <p:cNvSpPr txBox="1"/>
            <p:nvPr/>
          </p:nvSpPr>
          <p:spPr>
            <a:xfrm>
              <a:off x="2387567" y="3466800"/>
              <a:ext cx="5143317" cy="2569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This is the way to go if you have identified gaps in your school’s workforce that need to be filled and which are at the level where they can be filled by an apprentice.</a:t>
              </a:r>
              <a:endParaRPr lang="en-GB" sz="2100" kern="1200" dirty="0"/>
            </a:p>
            <a:p>
              <a:pPr marL="228600" lvl="1" indent="-228600" algn="l" defTabSz="933450">
                <a:lnSpc>
                  <a:spcPct val="90000"/>
                </a:lnSpc>
                <a:spcBef>
                  <a:spcPct val="0"/>
                </a:spcBef>
                <a:spcAft>
                  <a:spcPct val="15000"/>
                </a:spcAft>
                <a:buChar char="•"/>
              </a:pPr>
              <a:r>
                <a:rPr lang="en-US" sz="2100" kern="1200" dirty="0"/>
                <a:t>Apprentices can play a hugely important role in the way schools are run, whether they are in teaching assistant positions, or are support or back office staff.</a:t>
              </a:r>
              <a:endParaRPr lang="en-GB" sz="2100" kern="1200" dirty="0"/>
            </a:p>
          </p:txBody>
        </p:sp>
      </p:grpSp>
      <p:sp>
        <p:nvSpPr>
          <p:cNvPr id="32" name="TextBox 31">
            <a:extLst>
              <a:ext uri="{FF2B5EF4-FFF2-40B4-BE49-F238E27FC236}">
                <a16:creationId xmlns:a16="http://schemas.microsoft.com/office/drawing/2014/main" id="{B9A0DDC5-90D9-4653-8B08-8F6200C25C53}"/>
              </a:ext>
            </a:extLst>
          </p:cNvPr>
          <p:cNvSpPr txBox="1"/>
          <p:nvPr/>
        </p:nvSpPr>
        <p:spPr>
          <a:xfrm>
            <a:off x="223632" y="514532"/>
            <a:ext cx="5639071" cy="672898"/>
          </a:xfrm>
          <a:prstGeom prst="rect">
            <a:avLst/>
          </a:prstGeom>
          <a:noFill/>
        </p:spPr>
        <p:txBody>
          <a:bodyPr wrap="square" rtlCol="0">
            <a:normAutofit fontScale="25000" lnSpcReduction="20000"/>
          </a:bodyPr>
          <a:lstStyle/>
          <a:p>
            <a:r>
              <a:rPr lang="en-GB" sz="12800" b="1" dirty="0">
                <a:solidFill>
                  <a:srgbClr val="1E2A5A"/>
                </a:solidFill>
                <a:latin typeface="Arial" panose="020B0604020202020204" pitchFamily="34" charset="0"/>
                <a:cs typeface="Arial" panose="020B0604020202020204" pitchFamily="34" charset="0"/>
              </a:rPr>
              <a:t>Ways to use the Levy</a:t>
            </a:r>
          </a:p>
          <a:p>
            <a:endParaRPr lang="en-GB" sz="4800" b="1" dirty="0">
              <a:solidFill>
                <a:srgbClr val="1E2A5A"/>
              </a:solidFill>
              <a:latin typeface="Arial" panose="020B0604020202020204" pitchFamily="34" charset="0"/>
              <a:cs typeface="Arial" panose="020B0604020202020204" pitchFamily="34" charset="0"/>
            </a:endParaRPr>
          </a:p>
          <a:p>
            <a:endParaRPr lang="en-GB" sz="4800" b="1" dirty="0">
              <a:solidFill>
                <a:srgbClr val="1E2A5A"/>
              </a:solidFill>
              <a:latin typeface="Arial" panose="020B0604020202020204" pitchFamily="34" charset="0"/>
              <a:cs typeface="Arial" panose="020B0604020202020204" pitchFamily="34" charset="0"/>
            </a:endParaRPr>
          </a:p>
          <a:p>
            <a:endParaRPr lang="en-GB" sz="4800" b="1" dirty="0">
              <a:solidFill>
                <a:srgbClr val="1E2A5A"/>
              </a:solidFill>
              <a:latin typeface="Arial" panose="020B0604020202020204" pitchFamily="34" charset="0"/>
              <a:cs typeface="Arial" panose="020B0604020202020204" pitchFamily="34" charset="0"/>
            </a:endParaRPr>
          </a:p>
          <a:p>
            <a:endParaRPr lang="en-GB" sz="4800" b="1" dirty="0">
              <a:solidFill>
                <a:srgbClr val="1E2A5A"/>
              </a:solidFill>
              <a:latin typeface="Arial" panose="020B0604020202020204" pitchFamily="34" charset="0"/>
              <a:cs typeface="Arial" panose="020B0604020202020204" pitchFamily="34" charset="0"/>
            </a:endParaRPr>
          </a:p>
          <a:p>
            <a:r>
              <a:rPr lang="en-GB" sz="6400" b="1" dirty="0">
                <a:solidFill>
                  <a:srgbClr val="1E2A5A"/>
                </a:solidFill>
                <a:latin typeface="Arial" panose="020B0604020202020204" pitchFamily="34" charset="0"/>
                <a:cs typeface="Arial" panose="020B0604020202020204" pitchFamily="34" charset="0"/>
              </a:rPr>
              <a:t>CPD and Recruitment</a:t>
            </a:r>
            <a:endParaRPr lang="en-US" sz="3200" dirty="0">
              <a:solidFill>
                <a:srgbClr val="1E2A5A"/>
              </a:solidFill>
            </a:endParaRPr>
          </a:p>
        </p:txBody>
      </p:sp>
      <p:pic>
        <p:nvPicPr>
          <p:cNvPr id="33" name="Picture 32">
            <a:extLst>
              <a:ext uri="{FF2B5EF4-FFF2-40B4-BE49-F238E27FC236}">
                <a16:creationId xmlns:a16="http://schemas.microsoft.com/office/drawing/2014/main" id="{E8A42F27-34C6-486D-A4D9-7AC61F0AE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272" y="-2430"/>
            <a:ext cx="2983953" cy="1016737"/>
          </a:xfrm>
          <a:prstGeom prst="rect">
            <a:avLst/>
          </a:prstGeom>
        </p:spPr>
      </p:pic>
      <p:pic>
        <p:nvPicPr>
          <p:cNvPr id="34" name="Picture 33">
            <a:extLst>
              <a:ext uri="{FF2B5EF4-FFF2-40B4-BE49-F238E27FC236}">
                <a16:creationId xmlns:a16="http://schemas.microsoft.com/office/drawing/2014/main" id="{4583B1B1-5E1D-43D1-B84E-DA13106CA162}"/>
              </a:ext>
            </a:extLst>
          </p:cNvPr>
          <p:cNvPicPr>
            <a:picLocks noChangeAspect="1"/>
          </p:cNvPicPr>
          <p:nvPr/>
        </p:nvPicPr>
        <p:blipFill>
          <a:blip r:embed="rId3"/>
          <a:stretch>
            <a:fillRect/>
          </a:stretch>
        </p:blipFill>
        <p:spPr>
          <a:xfrm>
            <a:off x="324909" y="5906224"/>
            <a:ext cx="1784742" cy="555130"/>
          </a:xfrm>
          <a:prstGeom prst="rect">
            <a:avLst/>
          </a:prstGeom>
        </p:spPr>
      </p:pic>
      <p:sp>
        <p:nvSpPr>
          <p:cNvPr id="35" name="Title 1">
            <a:extLst>
              <a:ext uri="{FF2B5EF4-FFF2-40B4-BE49-F238E27FC236}">
                <a16:creationId xmlns:a16="http://schemas.microsoft.com/office/drawing/2014/main" id="{4EACBF88-9D84-4603-8D7C-8C6D9E86DD83}"/>
              </a:ext>
            </a:extLst>
          </p:cNvPr>
          <p:cNvSpPr txBox="1">
            <a:spLocks/>
          </p:cNvSpPr>
          <p:nvPr/>
        </p:nvSpPr>
        <p:spPr>
          <a:xfrm>
            <a:off x="0" y="0"/>
            <a:ext cx="7474226" cy="3559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1E2A5A"/>
                </a:solidFill>
                <a:latin typeface="+mn-lt"/>
              </a:rPr>
              <a:t>What is CPD and Recruitment within apprenticeships</a:t>
            </a:r>
          </a:p>
        </p:txBody>
      </p:sp>
    </p:spTree>
    <p:extLst>
      <p:ext uri="{BB962C8B-B14F-4D97-AF65-F5344CB8AC3E}">
        <p14:creationId xmlns:p14="http://schemas.microsoft.com/office/powerpoint/2010/main" val="269884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3679F918-25E1-44A0-90D1-F63BD8D84A28}"/>
              </a:ext>
            </a:extLst>
          </p:cNvPr>
          <p:cNvSpPr txBox="1"/>
          <p:nvPr/>
        </p:nvSpPr>
        <p:spPr>
          <a:xfrm>
            <a:off x="239486" y="304800"/>
            <a:ext cx="7554685" cy="1034143"/>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What Schools are Saying …</a:t>
            </a:r>
            <a:endParaRPr lang="en-US" dirty="0">
              <a:solidFill>
                <a:srgbClr val="1E2A5A"/>
              </a:solidFill>
            </a:endParaRPr>
          </a:p>
        </p:txBody>
      </p:sp>
      <p:sp>
        <p:nvSpPr>
          <p:cNvPr id="11" name="Rectangle 10">
            <a:extLst>
              <a:ext uri="{FF2B5EF4-FFF2-40B4-BE49-F238E27FC236}">
                <a16:creationId xmlns:a16="http://schemas.microsoft.com/office/drawing/2014/main" id="{FBC17604-6544-46EF-B9CC-E38D8840BB5E}"/>
              </a:ext>
            </a:extLst>
          </p:cNvPr>
          <p:cNvSpPr/>
          <p:nvPr/>
        </p:nvSpPr>
        <p:spPr>
          <a:xfrm>
            <a:off x="647439" y="2365947"/>
            <a:ext cx="4784521" cy="3693319"/>
          </a:xfrm>
          <a:prstGeom prst="rect">
            <a:avLst/>
          </a:prstGeom>
        </p:spPr>
        <p:txBody>
          <a:bodyPr wrap="square">
            <a:spAutoFit/>
          </a:bodyPr>
          <a:lstStyle/>
          <a:p>
            <a:r>
              <a:rPr lang="en-GB" b="1" i="1" dirty="0"/>
              <a:t>Teaching Assistant Level 3 (18 months)</a:t>
            </a:r>
          </a:p>
          <a:p>
            <a:r>
              <a:rPr lang="en-GB" b="1" dirty="0"/>
              <a:t>Has having an apprentice changed the school in any way?</a:t>
            </a:r>
            <a:br>
              <a:rPr lang="en-GB" b="1" dirty="0"/>
            </a:br>
            <a:r>
              <a:rPr lang="en-GB" dirty="0"/>
              <a:t>“Yes, it’s changed the range of ages in the school and has brought a fresh perspective to the possibility of in-school training.  We would definitely have another.”</a:t>
            </a:r>
          </a:p>
          <a:p>
            <a:r>
              <a:rPr lang="en-GB" b="1" dirty="0"/>
              <a:t> </a:t>
            </a:r>
            <a:endParaRPr lang="en-GB" dirty="0"/>
          </a:p>
          <a:p>
            <a:r>
              <a:rPr lang="en-GB" b="1" dirty="0"/>
              <a:t>What would you say to a school who weren’t sure whether to take on an apprentice?</a:t>
            </a:r>
            <a:br>
              <a:rPr lang="en-GB" dirty="0"/>
            </a:br>
            <a:r>
              <a:rPr lang="en-GB" dirty="0"/>
              <a:t>“It’s certainly something worth considering and is an opportunity to re-evaluate learning and CPD in schools.”</a:t>
            </a:r>
          </a:p>
        </p:txBody>
      </p:sp>
      <p:sp>
        <p:nvSpPr>
          <p:cNvPr id="12" name="Rectangle 11">
            <a:extLst>
              <a:ext uri="{FF2B5EF4-FFF2-40B4-BE49-F238E27FC236}">
                <a16:creationId xmlns:a16="http://schemas.microsoft.com/office/drawing/2014/main" id="{60CCB3F9-891D-4E58-9BB4-5358E117D26D}"/>
              </a:ext>
            </a:extLst>
          </p:cNvPr>
          <p:cNvSpPr/>
          <p:nvPr/>
        </p:nvSpPr>
        <p:spPr>
          <a:xfrm>
            <a:off x="5807622" y="2365947"/>
            <a:ext cx="5382894" cy="3416320"/>
          </a:xfrm>
          <a:prstGeom prst="rect">
            <a:avLst/>
          </a:prstGeom>
        </p:spPr>
        <p:txBody>
          <a:bodyPr wrap="square">
            <a:spAutoFit/>
          </a:bodyPr>
          <a:lstStyle/>
          <a:p>
            <a:r>
              <a:rPr lang="en-GB" b="1" i="1" dirty="0"/>
              <a:t>Teacher Apprentice Level 6 (12 months</a:t>
            </a:r>
            <a:r>
              <a:rPr lang="en-GB" b="1" dirty="0"/>
              <a:t>)</a:t>
            </a:r>
          </a:p>
          <a:p>
            <a:r>
              <a:rPr lang="en-GB" b="1" dirty="0"/>
              <a:t>How have you found your experience of recruiting a Teacher Apprentice?</a:t>
            </a:r>
          </a:p>
          <a:p>
            <a:r>
              <a:rPr lang="en-GB" dirty="0"/>
              <a:t>“It has been a very exciting and rewarding experience for us as a school. [Our apprentice] is an outstanding practitioner and has fitted in very well to our school.</a:t>
            </a:r>
          </a:p>
          <a:p>
            <a:endParaRPr lang="en-GB" dirty="0"/>
          </a:p>
          <a:p>
            <a:r>
              <a:rPr lang="en-GB" dirty="0"/>
              <a:t>Having some flexibility over extra staffing has helped enormously and enabled us to offer enrichment activities such as signing. We certainly will be looking at going down this route again particularly with staff already employed at the school.”</a:t>
            </a:r>
          </a:p>
        </p:txBody>
      </p:sp>
      <p:sp>
        <p:nvSpPr>
          <p:cNvPr id="2" name="TextBox 1">
            <a:extLst>
              <a:ext uri="{FF2B5EF4-FFF2-40B4-BE49-F238E27FC236}">
                <a16:creationId xmlns:a16="http://schemas.microsoft.com/office/drawing/2014/main" id="{6A45B2B0-F724-4EF7-90C6-BA6B4A40CCB4}"/>
              </a:ext>
            </a:extLst>
          </p:cNvPr>
          <p:cNvSpPr txBox="1"/>
          <p:nvPr/>
        </p:nvSpPr>
        <p:spPr>
          <a:xfrm>
            <a:off x="2878147" y="5916487"/>
            <a:ext cx="2277361" cy="523220"/>
          </a:xfrm>
          <a:prstGeom prst="rect">
            <a:avLst/>
          </a:prstGeom>
          <a:noFill/>
        </p:spPr>
        <p:txBody>
          <a:bodyPr wrap="square" rtlCol="0">
            <a:spAutoFit/>
          </a:bodyPr>
          <a:lstStyle/>
          <a:p>
            <a:r>
              <a:rPr lang="en-GB" sz="1400" dirty="0"/>
              <a:t>Little Plumstead VA. Primary School</a:t>
            </a:r>
          </a:p>
        </p:txBody>
      </p:sp>
      <p:pic>
        <p:nvPicPr>
          <p:cNvPr id="1026" name="OWAPstImg829110" descr="rsz_1rsz_school_logosssss">
            <a:extLst>
              <a:ext uri="{FF2B5EF4-FFF2-40B4-BE49-F238E27FC236}">
                <a16:creationId xmlns:a16="http://schemas.microsoft.com/office/drawing/2014/main" id="{FD94907A-8D26-44F2-A48D-6DFC0C13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622" y="1219200"/>
            <a:ext cx="1163417" cy="92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little plumstead school">
            <a:extLst>
              <a:ext uri="{FF2B5EF4-FFF2-40B4-BE49-F238E27FC236}">
                <a16:creationId xmlns:a16="http://schemas.microsoft.com/office/drawing/2014/main" id="{5E1B03A9-84DF-429D-BA00-73AE46159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43" y="1215921"/>
            <a:ext cx="1003946" cy="10019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F5E9FA-5EEE-47F5-B52C-1552C242C1DA}"/>
              </a:ext>
            </a:extLst>
          </p:cNvPr>
          <p:cNvSpPr txBox="1"/>
          <p:nvPr/>
        </p:nvSpPr>
        <p:spPr>
          <a:xfrm>
            <a:off x="8039395" y="5731821"/>
            <a:ext cx="1976671" cy="892552"/>
          </a:xfrm>
          <a:prstGeom prst="rect">
            <a:avLst/>
          </a:prstGeom>
          <a:noFill/>
        </p:spPr>
        <p:txBody>
          <a:bodyPr wrap="square" rtlCol="0">
            <a:spAutoFit/>
          </a:bodyPr>
          <a:lstStyle/>
          <a:p>
            <a:pPr>
              <a:lnSpc>
                <a:spcPct val="150000"/>
              </a:lnSpc>
            </a:pPr>
            <a:r>
              <a:rPr lang="en-GB" sz="1600" b="1" dirty="0"/>
              <a:t>Bev Theobald</a:t>
            </a:r>
          </a:p>
          <a:p>
            <a:r>
              <a:rPr lang="en-GB" sz="1400" dirty="0"/>
              <a:t>Mulbarton Primary School</a:t>
            </a:r>
          </a:p>
        </p:txBody>
      </p:sp>
      <p:pic>
        <p:nvPicPr>
          <p:cNvPr id="19" name="Picture 18">
            <a:extLst>
              <a:ext uri="{FF2B5EF4-FFF2-40B4-BE49-F238E27FC236}">
                <a16:creationId xmlns:a16="http://schemas.microsoft.com/office/drawing/2014/main" id="{CBBD94A0-2C87-4AE7-ABCD-50D912ABD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7790" y="0"/>
            <a:ext cx="3404210" cy="1159933"/>
          </a:xfrm>
          <a:prstGeom prst="rect">
            <a:avLst/>
          </a:prstGeom>
        </p:spPr>
      </p:pic>
    </p:spTree>
    <p:extLst>
      <p:ext uri="{BB962C8B-B14F-4D97-AF65-F5344CB8AC3E}">
        <p14:creationId xmlns:p14="http://schemas.microsoft.com/office/powerpoint/2010/main" val="400689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3679F918-25E1-44A0-90D1-F63BD8D84A28}"/>
              </a:ext>
            </a:extLst>
          </p:cNvPr>
          <p:cNvSpPr txBox="1"/>
          <p:nvPr/>
        </p:nvSpPr>
        <p:spPr>
          <a:xfrm>
            <a:off x="239486" y="304800"/>
            <a:ext cx="7554685" cy="1034143"/>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What Schools are Saying …</a:t>
            </a:r>
            <a:endParaRPr lang="en-US" dirty="0">
              <a:solidFill>
                <a:srgbClr val="1E2A5A"/>
              </a:solidFill>
            </a:endParaRPr>
          </a:p>
        </p:txBody>
      </p:sp>
      <p:sp>
        <p:nvSpPr>
          <p:cNvPr id="11" name="Rectangle 10">
            <a:extLst>
              <a:ext uri="{FF2B5EF4-FFF2-40B4-BE49-F238E27FC236}">
                <a16:creationId xmlns:a16="http://schemas.microsoft.com/office/drawing/2014/main" id="{FBC17604-6544-46EF-B9CC-E38D8840BB5E}"/>
              </a:ext>
            </a:extLst>
          </p:cNvPr>
          <p:cNvSpPr/>
          <p:nvPr/>
        </p:nvSpPr>
        <p:spPr>
          <a:xfrm>
            <a:off x="439220" y="1441927"/>
            <a:ext cx="4508499" cy="4708981"/>
          </a:xfrm>
          <a:prstGeom prst="rect">
            <a:avLst/>
          </a:prstGeom>
        </p:spPr>
        <p:txBody>
          <a:bodyPr wrap="square">
            <a:spAutoFit/>
          </a:bodyPr>
          <a:lstStyle/>
          <a:p>
            <a:r>
              <a:rPr lang="en-GB" sz="2000" b="1" u="sng" dirty="0"/>
              <a:t>Teaching Assistant Apprenticeship Level 3</a:t>
            </a:r>
          </a:p>
          <a:p>
            <a:endParaRPr lang="en-GB" sz="2000" u="sng" dirty="0"/>
          </a:p>
          <a:p>
            <a:r>
              <a:rPr lang="en-GB" sz="2000" dirty="0"/>
              <a:t>A Teaching Assistant course would cost you</a:t>
            </a:r>
          </a:p>
          <a:p>
            <a:r>
              <a:rPr lang="en-GB" sz="2000" dirty="0"/>
              <a:t>~ £876.60</a:t>
            </a:r>
          </a:p>
          <a:p>
            <a:endParaRPr lang="en-GB" sz="2000" dirty="0"/>
          </a:p>
          <a:p>
            <a:r>
              <a:rPr lang="en-GB" sz="2000" dirty="0"/>
              <a:t>A Teaching Assistant apprenticeship will cost you ~ </a:t>
            </a:r>
            <a:r>
              <a:rPr lang="en-GB" sz="2000" b="1" dirty="0"/>
              <a:t>£0 </a:t>
            </a:r>
            <a:r>
              <a:rPr lang="en-GB" sz="2000" dirty="0"/>
              <a:t>. If you are a LA school, the levy will pay the full cost (£5000)</a:t>
            </a:r>
          </a:p>
          <a:p>
            <a:endParaRPr lang="en-GB" sz="2000" dirty="0"/>
          </a:p>
          <a:p>
            <a:r>
              <a:rPr lang="en-GB" sz="2000" dirty="0"/>
              <a:t>Other schools can use their levy to pay for it or pay just 5% of the apprenticeship cost </a:t>
            </a:r>
          </a:p>
          <a:p>
            <a:r>
              <a:rPr lang="en-GB" sz="2000" dirty="0"/>
              <a:t>= </a:t>
            </a:r>
            <a:r>
              <a:rPr lang="en-GB" sz="2000" b="1" dirty="0"/>
              <a:t>£250</a:t>
            </a:r>
          </a:p>
        </p:txBody>
      </p:sp>
      <p:sp>
        <p:nvSpPr>
          <p:cNvPr id="12" name="Rectangle 11">
            <a:extLst>
              <a:ext uri="{FF2B5EF4-FFF2-40B4-BE49-F238E27FC236}">
                <a16:creationId xmlns:a16="http://schemas.microsoft.com/office/drawing/2014/main" id="{60CCB3F9-891D-4E58-9BB4-5358E117D26D}"/>
              </a:ext>
            </a:extLst>
          </p:cNvPr>
          <p:cNvSpPr/>
          <p:nvPr/>
        </p:nvSpPr>
        <p:spPr>
          <a:xfrm>
            <a:off x="5148179" y="1338943"/>
            <a:ext cx="5240300" cy="5324535"/>
          </a:xfrm>
          <a:prstGeom prst="rect">
            <a:avLst/>
          </a:prstGeom>
        </p:spPr>
        <p:txBody>
          <a:bodyPr wrap="square">
            <a:spAutoFit/>
          </a:bodyPr>
          <a:lstStyle/>
          <a:p>
            <a:r>
              <a:rPr lang="en-GB" sz="2000" b="1" u="sng" dirty="0"/>
              <a:t>Teacher Apprenticeship Level 6</a:t>
            </a:r>
          </a:p>
          <a:p>
            <a:endParaRPr lang="en-GB" sz="2000" dirty="0"/>
          </a:p>
          <a:p>
            <a:r>
              <a:rPr lang="en-GB" sz="2000" dirty="0"/>
              <a:t>A Teacher apprentice would cost the school </a:t>
            </a:r>
          </a:p>
          <a:p>
            <a:r>
              <a:rPr lang="en-GB" sz="2000" b="1" dirty="0"/>
              <a:t>£0 </a:t>
            </a:r>
            <a:r>
              <a:rPr lang="en-GB" sz="2000" dirty="0"/>
              <a:t>for training if you use the levy (apprenticeship cost is £9000)</a:t>
            </a:r>
          </a:p>
          <a:p>
            <a:endParaRPr lang="en-GB" sz="2000" dirty="0"/>
          </a:p>
          <a:p>
            <a:r>
              <a:rPr lang="en-GB" sz="2000" dirty="0"/>
              <a:t>The course fee on other routes is </a:t>
            </a:r>
            <a:r>
              <a:rPr lang="en-GB" sz="2000" b="1" dirty="0"/>
              <a:t>£9000</a:t>
            </a:r>
          </a:p>
          <a:p>
            <a:endParaRPr lang="en-GB" sz="2000" dirty="0"/>
          </a:p>
          <a:p>
            <a:r>
              <a:rPr lang="en-GB" sz="2000" dirty="0"/>
              <a:t>Schools on the Apprenticeship route get a grant of £4500 towards costs (can be used towards salary)</a:t>
            </a:r>
          </a:p>
          <a:p>
            <a:endParaRPr lang="en-GB" sz="2000" dirty="0"/>
          </a:p>
          <a:p>
            <a:r>
              <a:rPr lang="en-GB" sz="2000" dirty="0"/>
              <a:t>There is further support during NQT year while they are undertaking the EPA</a:t>
            </a:r>
          </a:p>
          <a:p>
            <a:endParaRPr lang="en-GB" sz="2000" dirty="0"/>
          </a:p>
          <a:p>
            <a:r>
              <a:rPr lang="en-GB" sz="2000" dirty="0"/>
              <a:t>Benefit in the level of unsupervised teaching</a:t>
            </a:r>
          </a:p>
          <a:p>
            <a:r>
              <a:rPr lang="en-GB" sz="2000" dirty="0"/>
              <a:t>the apprentices can undertake.</a:t>
            </a:r>
          </a:p>
        </p:txBody>
      </p:sp>
      <p:pic>
        <p:nvPicPr>
          <p:cNvPr id="19" name="Picture 18">
            <a:extLst>
              <a:ext uri="{FF2B5EF4-FFF2-40B4-BE49-F238E27FC236}">
                <a16:creationId xmlns:a16="http://schemas.microsoft.com/office/drawing/2014/main" id="{CBBD94A0-2C87-4AE7-ABCD-50D912ABD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790" y="0"/>
            <a:ext cx="3404210" cy="1159933"/>
          </a:xfrm>
          <a:prstGeom prst="rect">
            <a:avLst/>
          </a:prstGeom>
        </p:spPr>
      </p:pic>
    </p:spTree>
    <p:extLst>
      <p:ext uri="{BB962C8B-B14F-4D97-AF65-F5344CB8AC3E}">
        <p14:creationId xmlns:p14="http://schemas.microsoft.com/office/powerpoint/2010/main" val="145959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id="{3679F918-25E1-44A0-90D1-F63BD8D84A28}"/>
              </a:ext>
            </a:extLst>
          </p:cNvPr>
          <p:cNvSpPr txBox="1"/>
          <p:nvPr/>
        </p:nvSpPr>
        <p:spPr>
          <a:xfrm>
            <a:off x="239486" y="304800"/>
            <a:ext cx="7799909" cy="1034143"/>
          </a:xfrm>
          <a:prstGeom prst="rect">
            <a:avLst/>
          </a:prstGeom>
          <a:noFill/>
        </p:spPr>
        <p:txBody>
          <a:bodyPr wrap="square" rtlCol="0">
            <a:normAutofit fontScale="92500"/>
          </a:bodyPr>
          <a:lstStyle/>
          <a:p>
            <a:r>
              <a:rPr lang="en-GB" sz="4000" b="1" dirty="0">
                <a:solidFill>
                  <a:srgbClr val="1E2A5A"/>
                </a:solidFill>
                <a:latin typeface="Arial" panose="020B0604020202020204" pitchFamily="34" charset="0"/>
                <a:cs typeface="Arial" panose="020B0604020202020204" pitchFamily="34" charset="0"/>
              </a:rPr>
              <a:t>What Other Schools are Doing …</a:t>
            </a:r>
            <a:endParaRPr lang="en-US" dirty="0">
              <a:solidFill>
                <a:srgbClr val="1E2A5A"/>
              </a:solidFill>
            </a:endParaRPr>
          </a:p>
        </p:txBody>
      </p:sp>
      <p:sp>
        <p:nvSpPr>
          <p:cNvPr id="11" name="Rectangle 10">
            <a:extLst>
              <a:ext uri="{FF2B5EF4-FFF2-40B4-BE49-F238E27FC236}">
                <a16:creationId xmlns:a16="http://schemas.microsoft.com/office/drawing/2014/main" id="{FBC17604-6544-46EF-B9CC-E38D8840BB5E}"/>
              </a:ext>
            </a:extLst>
          </p:cNvPr>
          <p:cNvSpPr/>
          <p:nvPr/>
        </p:nvSpPr>
        <p:spPr>
          <a:xfrm>
            <a:off x="647439" y="2365947"/>
            <a:ext cx="4508761" cy="4247317"/>
          </a:xfrm>
          <a:prstGeom prst="rect">
            <a:avLst/>
          </a:prstGeom>
        </p:spPr>
        <p:txBody>
          <a:bodyPr wrap="square">
            <a:spAutoFit/>
          </a:bodyPr>
          <a:lstStyle/>
          <a:p>
            <a:r>
              <a:rPr lang="en-GB" b="1" dirty="0"/>
              <a:t>Drake Primary School and Nursery in Thetford </a:t>
            </a:r>
            <a:endParaRPr lang="en-GB" b="1" i="1" dirty="0"/>
          </a:p>
          <a:p>
            <a:endParaRPr lang="en-GB" b="1" i="1" dirty="0"/>
          </a:p>
          <a:p>
            <a:r>
              <a:rPr lang="en-GB" b="1" dirty="0"/>
              <a:t>Apprentice Early Years Educator </a:t>
            </a:r>
          </a:p>
          <a:p>
            <a:endParaRPr lang="en-GB" dirty="0"/>
          </a:p>
          <a:p>
            <a:r>
              <a:rPr lang="en-GB" dirty="0"/>
              <a:t>- Children's and Young People's Workforce: Early Years Educator L3 (24 Months)</a:t>
            </a:r>
          </a:p>
          <a:p>
            <a:endParaRPr lang="en-GB" b="1" dirty="0"/>
          </a:p>
          <a:p>
            <a:r>
              <a:rPr lang="en-GB" b="1" dirty="0"/>
              <a:t>Fully Paid by the Levy </a:t>
            </a:r>
          </a:p>
          <a:p>
            <a:endParaRPr lang="en-GB" b="1" dirty="0"/>
          </a:p>
          <a:p>
            <a:r>
              <a:rPr lang="en-GB" b="1" dirty="0"/>
              <a:t>Apprentice Office Staff/Reception</a:t>
            </a:r>
          </a:p>
          <a:p>
            <a:endParaRPr lang="en-GB" b="1" dirty="0"/>
          </a:p>
          <a:p>
            <a:r>
              <a:rPr lang="en-GB" dirty="0"/>
              <a:t>- Business Administrator L3 (18 months)</a:t>
            </a:r>
            <a:endParaRPr lang="en-GB" b="1" dirty="0"/>
          </a:p>
          <a:p>
            <a:endParaRPr lang="en-GB" dirty="0"/>
          </a:p>
          <a:p>
            <a:r>
              <a:rPr lang="en-GB" b="1" dirty="0"/>
              <a:t>Fully Paid by the Levy</a:t>
            </a:r>
          </a:p>
        </p:txBody>
      </p:sp>
      <p:sp>
        <p:nvSpPr>
          <p:cNvPr id="12" name="Rectangle 11">
            <a:extLst>
              <a:ext uri="{FF2B5EF4-FFF2-40B4-BE49-F238E27FC236}">
                <a16:creationId xmlns:a16="http://schemas.microsoft.com/office/drawing/2014/main" id="{60CCB3F9-891D-4E58-9BB4-5358E117D26D}"/>
              </a:ext>
            </a:extLst>
          </p:cNvPr>
          <p:cNvSpPr/>
          <p:nvPr/>
        </p:nvSpPr>
        <p:spPr>
          <a:xfrm>
            <a:off x="5534767" y="2693785"/>
            <a:ext cx="4396633" cy="3416320"/>
          </a:xfrm>
          <a:prstGeom prst="rect">
            <a:avLst/>
          </a:prstGeom>
        </p:spPr>
        <p:txBody>
          <a:bodyPr wrap="square">
            <a:spAutoFit/>
          </a:bodyPr>
          <a:lstStyle/>
          <a:p>
            <a:r>
              <a:rPr lang="en-GB" b="1" dirty="0"/>
              <a:t>Coastal Federation</a:t>
            </a:r>
          </a:p>
          <a:p>
            <a:endParaRPr lang="en-GB" b="1" dirty="0"/>
          </a:p>
          <a:p>
            <a:r>
              <a:rPr lang="en-GB" dirty="0" err="1"/>
              <a:t>Bacton</a:t>
            </a:r>
            <a:r>
              <a:rPr lang="en-GB" dirty="0"/>
              <a:t> Primary School, </a:t>
            </a:r>
            <a:r>
              <a:rPr lang="en-GB" dirty="0" err="1"/>
              <a:t>Mundesley</a:t>
            </a:r>
            <a:r>
              <a:rPr lang="en-GB" dirty="0"/>
              <a:t> Infant School and </a:t>
            </a:r>
            <a:r>
              <a:rPr lang="en-GB" dirty="0" err="1"/>
              <a:t>Mundesley</a:t>
            </a:r>
            <a:r>
              <a:rPr lang="en-GB" dirty="0"/>
              <a:t> Junior School</a:t>
            </a:r>
          </a:p>
          <a:p>
            <a:endParaRPr lang="en-GB" b="1" i="1" dirty="0"/>
          </a:p>
          <a:p>
            <a:r>
              <a:rPr lang="en-GB" b="1" dirty="0"/>
              <a:t>The Federation Business Manager is about to start an Apprenticeship as CPD </a:t>
            </a:r>
          </a:p>
          <a:p>
            <a:endParaRPr lang="en-GB" b="1" i="1" dirty="0"/>
          </a:p>
          <a:p>
            <a:r>
              <a:rPr lang="en-GB" dirty="0"/>
              <a:t>- Accountancy / Taxation Professional Level</a:t>
            </a:r>
          </a:p>
          <a:p>
            <a:r>
              <a:rPr lang="en-GB" dirty="0"/>
              <a:t>(36 months)</a:t>
            </a:r>
          </a:p>
          <a:p>
            <a:endParaRPr lang="en-GB" b="1" i="1" dirty="0"/>
          </a:p>
          <a:p>
            <a:r>
              <a:rPr lang="en-GB" b="1" i="1" dirty="0"/>
              <a:t>Becomes Qualified Accountant </a:t>
            </a:r>
          </a:p>
        </p:txBody>
      </p:sp>
      <p:pic>
        <p:nvPicPr>
          <p:cNvPr id="19" name="Picture 18">
            <a:extLst>
              <a:ext uri="{FF2B5EF4-FFF2-40B4-BE49-F238E27FC236}">
                <a16:creationId xmlns:a16="http://schemas.microsoft.com/office/drawing/2014/main" id="{CBBD94A0-2C87-4AE7-ABCD-50D912ABD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790" y="0"/>
            <a:ext cx="3404210" cy="1159933"/>
          </a:xfrm>
          <a:prstGeom prst="rect">
            <a:avLst/>
          </a:prstGeom>
        </p:spPr>
      </p:pic>
      <p:pic>
        <p:nvPicPr>
          <p:cNvPr id="2050" name="Picture 2" descr="Image result for drake primary">
            <a:extLst>
              <a:ext uri="{FF2B5EF4-FFF2-40B4-BE49-F238E27FC236}">
                <a16:creationId xmlns:a16="http://schemas.microsoft.com/office/drawing/2014/main" id="{2238BD99-BCD0-486F-8BDF-8E0829B24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46" y="1219200"/>
            <a:ext cx="1076619" cy="1076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76.32.230.2/coastalfederation.com/wp-content/uploads/2017/09/Bacton-Primary-150x150.png">
            <a:extLst>
              <a:ext uri="{FF2B5EF4-FFF2-40B4-BE49-F238E27FC236}">
                <a16:creationId xmlns:a16="http://schemas.microsoft.com/office/drawing/2014/main" id="{D3DEB872-1709-4A9D-A835-863DC16BD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082" y="1362639"/>
            <a:ext cx="952124" cy="9521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76.32.230.2/coastalfederation.com/wp-content/uploads/2017/09/Mundesley-Junior-150x150.png">
            <a:extLst>
              <a:ext uri="{FF2B5EF4-FFF2-40B4-BE49-F238E27FC236}">
                <a16:creationId xmlns:a16="http://schemas.microsoft.com/office/drawing/2014/main" id="{330BB939-BBD3-4EBE-953A-EE0ABD212C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8885" y="1338943"/>
            <a:ext cx="952125" cy="952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76.32.230.2/coastalfederation.com/wp-content/uploads/2017/09/Mundesley-Infant-150x150.png">
            <a:extLst>
              <a:ext uri="{FF2B5EF4-FFF2-40B4-BE49-F238E27FC236}">
                <a16:creationId xmlns:a16="http://schemas.microsoft.com/office/drawing/2014/main" id="{61B02B0D-7122-4856-9700-EF6ECB779C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5568" y="1327539"/>
            <a:ext cx="968280" cy="96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1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DB7D67-0820-432B-9A0D-6909D3433240}"/>
              </a:ext>
            </a:extLst>
          </p:cNvPr>
          <p:cNvPicPr>
            <a:picLocks noChangeAspect="1"/>
          </p:cNvPicPr>
          <p:nvPr/>
        </p:nvPicPr>
        <p:blipFill>
          <a:blip r:embed="rId3"/>
          <a:stretch>
            <a:fillRect/>
          </a:stretch>
        </p:blipFill>
        <p:spPr>
          <a:xfrm>
            <a:off x="0" y="1376303"/>
            <a:ext cx="12192000" cy="5481697"/>
          </a:xfrm>
          <a:prstGeom prst="rect">
            <a:avLst/>
          </a:prstGeom>
        </p:spPr>
      </p:pic>
      <p:sp>
        <p:nvSpPr>
          <p:cNvPr id="3" name="TextBox 2">
            <a:extLst>
              <a:ext uri="{FF2B5EF4-FFF2-40B4-BE49-F238E27FC236}">
                <a16:creationId xmlns:a16="http://schemas.microsoft.com/office/drawing/2014/main" id="{6C8DE97C-3A05-4CF1-BB37-929006EA53F9}"/>
              </a:ext>
            </a:extLst>
          </p:cNvPr>
          <p:cNvSpPr txBox="1"/>
          <p:nvPr/>
        </p:nvSpPr>
        <p:spPr>
          <a:xfrm>
            <a:off x="0" y="924256"/>
            <a:ext cx="8363329" cy="583095"/>
          </a:xfrm>
          <a:prstGeom prst="rect">
            <a:avLst/>
          </a:prstGeom>
          <a:noFill/>
        </p:spPr>
        <p:txBody>
          <a:bodyPr wrap="square" rtlCol="0">
            <a:normAutofit/>
          </a:bodyPr>
          <a:lstStyle/>
          <a:p>
            <a:r>
              <a:rPr lang="en-GB" sz="2000" b="1" dirty="0">
                <a:solidFill>
                  <a:srgbClr val="1E2A5A"/>
                </a:solidFill>
                <a:latin typeface="Arial" panose="020B0604020202020204" pitchFamily="34" charset="0"/>
                <a:cs typeface="Arial" panose="020B0604020202020204" pitchFamily="34" charset="0"/>
              </a:rPr>
              <a:t>Example: Mapping Apprenticeships to Roles</a:t>
            </a:r>
          </a:p>
        </p:txBody>
      </p:sp>
      <p:sp>
        <p:nvSpPr>
          <p:cNvPr id="4" name="Oval 3">
            <a:extLst>
              <a:ext uri="{FF2B5EF4-FFF2-40B4-BE49-F238E27FC236}">
                <a16:creationId xmlns:a16="http://schemas.microsoft.com/office/drawing/2014/main" id="{698F5166-7D0C-42CF-8F93-B12E4EC82C1F}"/>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Oval 4">
            <a:extLst>
              <a:ext uri="{FF2B5EF4-FFF2-40B4-BE49-F238E27FC236}">
                <a16:creationId xmlns:a16="http://schemas.microsoft.com/office/drawing/2014/main" id="{909DC403-B1AA-493E-8850-12598DBF21FB}"/>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a:extLst>
              <a:ext uri="{FF2B5EF4-FFF2-40B4-BE49-F238E27FC236}">
                <a16:creationId xmlns:a16="http://schemas.microsoft.com/office/drawing/2014/main" id="{6464E009-51EF-441D-B44D-A864AB37CFBA}"/>
              </a:ext>
            </a:extLst>
          </p:cNvPr>
          <p:cNvPicPr>
            <a:picLocks noChangeAspect="1"/>
          </p:cNvPicPr>
          <p:nvPr/>
        </p:nvPicPr>
        <p:blipFill>
          <a:blip r:embed="rId4"/>
          <a:stretch>
            <a:fillRect/>
          </a:stretch>
        </p:blipFill>
        <p:spPr>
          <a:xfrm>
            <a:off x="10439742" y="6047454"/>
            <a:ext cx="1307802" cy="397409"/>
          </a:xfrm>
          <a:prstGeom prst="rect">
            <a:avLst/>
          </a:prstGeom>
        </p:spPr>
      </p:pic>
      <p:sp>
        <p:nvSpPr>
          <p:cNvPr id="8" name="TextBox 7">
            <a:extLst>
              <a:ext uri="{FF2B5EF4-FFF2-40B4-BE49-F238E27FC236}">
                <a16:creationId xmlns:a16="http://schemas.microsoft.com/office/drawing/2014/main" id="{8E35CEAE-EB7C-4590-B0C4-73C1D3B22EFB}"/>
              </a:ext>
            </a:extLst>
          </p:cNvPr>
          <p:cNvSpPr txBox="1"/>
          <p:nvPr/>
        </p:nvSpPr>
        <p:spPr>
          <a:xfrm>
            <a:off x="0" y="0"/>
            <a:ext cx="9236765" cy="707886"/>
          </a:xfrm>
          <a:prstGeom prst="rect">
            <a:avLst/>
          </a:prstGeom>
          <a:noFill/>
        </p:spPr>
        <p:txBody>
          <a:bodyPr wrap="square" rtlCol="0">
            <a:spAutoFit/>
          </a:bodyPr>
          <a:lstStyle/>
          <a:p>
            <a:r>
              <a:rPr lang="en-GB" sz="4000" b="1" dirty="0">
                <a:solidFill>
                  <a:srgbClr val="1E2A5A"/>
                </a:solidFill>
                <a:latin typeface="Arial" panose="020B0604020202020204" pitchFamily="34" charset="0"/>
                <a:cs typeface="Arial" panose="020B0604020202020204" pitchFamily="34" charset="0"/>
              </a:rPr>
              <a:t>Next Steps and Future Developments</a:t>
            </a:r>
          </a:p>
        </p:txBody>
      </p:sp>
      <p:pic>
        <p:nvPicPr>
          <p:cNvPr id="9" name="Picture 8">
            <a:extLst>
              <a:ext uri="{FF2B5EF4-FFF2-40B4-BE49-F238E27FC236}">
                <a16:creationId xmlns:a16="http://schemas.microsoft.com/office/drawing/2014/main" id="{83FF1066-95B9-4671-9C45-96F15FE32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0677" y="0"/>
            <a:ext cx="3404210" cy="1159933"/>
          </a:xfrm>
          <a:prstGeom prst="rect">
            <a:avLst/>
          </a:prstGeom>
        </p:spPr>
      </p:pic>
    </p:spTree>
    <p:extLst>
      <p:ext uri="{BB962C8B-B14F-4D97-AF65-F5344CB8AC3E}">
        <p14:creationId xmlns:p14="http://schemas.microsoft.com/office/powerpoint/2010/main" val="21373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EC9C18AF-F481-438D-80DC-4F3C9C51AAB7}"/>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3"/>
          <a:stretch>
            <a:fillRect/>
          </a:stretch>
        </p:blipFill>
        <p:spPr>
          <a:xfrm>
            <a:off x="324909" y="5906224"/>
            <a:ext cx="1784742" cy="555130"/>
          </a:xfrm>
          <a:prstGeom prst="rect">
            <a:avLst/>
          </a:prstGeom>
        </p:spPr>
      </p:pic>
      <p:pic>
        <p:nvPicPr>
          <p:cNvPr id="10" name="Picture 9">
            <a:extLst>
              <a:ext uri="{FF2B5EF4-FFF2-40B4-BE49-F238E27FC236}">
                <a16:creationId xmlns:a16="http://schemas.microsoft.com/office/drawing/2014/main" id="{3BF9F5F1-8745-4F8B-95C6-BB3647CF6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790" y="0"/>
            <a:ext cx="3404210" cy="1159933"/>
          </a:xfrm>
          <a:prstGeom prst="rect">
            <a:avLst/>
          </a:prstGeom>
        </p:spPr>
      </p:pic>
      <p:sp>
        <p:nvSpPr>
          <p:cNvPr id="9" name="Content Placeholder 2">
            <a:extLst>
              <a:ext uri="{FF2B5EF4-FFF2-40B4-BE49-F238E27FC236}">
                <a16:creationId xmlns:a16="http://schemas.microsoft.com/office/drawing/2014/main" id="{1F938858-2297-44F6-B649-64FF955B6ACF}"/>
              </a:ext>
            </a:extLst>
          </p:cNvPr>
          <p:cNvSpPr txBox="1">
            <a:spLocks/>
          </p:cNvSpPr>
          <p:nvPr/>
        </p:nvSpPr>
        <p:spPr>
          <a:xfrm>
            <a:off x="862158" y="1497722"/>
            <a:ext cx="5866753" cy="27306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GB"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6ACD3F-4D18-4BEF-8215-69DF30E1AEF9}"/>
              </a:ext>
            </a:extLst>
          </p:cNvPr>
          <p:cNvSpPr txBox="1"/>
          <p:nvPr/>
        </p:nvSpPr>
        <p:spPr>
          <a:xfrm>
            <a:off x="272428" y="329354"/>
            <a:ext cx="8056995" cy="707886"/>
          </a:xfrm>
          <a:prstGeom prst="rect">
            <a:avLst/>
          </a:prstGeom>
          <a:noFill/>
        </p:spPr>
        <p:txBody>
          <a:bodyPr wrap="square" rtlCol="0">
            <a:spAutoFit/>
          </a:bodyPr>
          <a:lstStyle/>
          <a:p>
            <a:r>
              <a:rPr lang="en-GB" sz="4000" b="1" dirty="0">
                <a:solidFill>
                  <a:srgbClr val="1E2A5A"/>
                </a:solidFill>
                <a:latin typeface="Arial" panose="020B0604020202020204" pitchFamily="34" charset="0"/>
                <a:cs typeface="Arial" panose="020B0604020202020204" pitchFamily="34" charset="0"/>
              </a:rPr>
              <a:t>Where and How to get Support?</a:t>
            </a:r>
            <a:endParaRPr lang="en-GB" dirty="0"/>
          </a:p>
        </p:txBody>
      </p:sp>
      <p:pic>
        <p:nvPicPr>
          <p:cNvPr id="4" name="Picture 3">
            <a:extLst>
              <a:ext uri="{FF2B5EF4-FFF2-40B4-BE49-F238E27FC236}">
                <a16:creationId xmlns:a16="http://schemas.microsoft.com/office/drawing/2014/main" id="{B7DD2606-DA9B-4338-877C-6A3DD0138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3778">
            <a:off x="8136235" y="1649465"/>
            <a:ext cx="3005596" cy="3837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Rectangle 14">
            <a:extLst>
              <a:ext uri="{FF2B5EF4-FFF2-40B4-BE49-F238E27FC236}">
                <a16:creationId xmlns:a16="http://schemas.microsoft.com/office/drawing/2014/main" id="{36D0E546-D1E6-4F48-A2A6-B6306CB88881}"/>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671AE4-C076-4ECE-98A4-C89A110F3354}"/>
              </a:ext>
            </a:extLst>
          </p:cNvPr>
          <p:cNvSpPr txBox="1"/>
          <p:nvPr/>
        </p:nvSpPr>
        <p:spPr>
          <a:xfrm>
            <a:off x="587599" y="1346396"/>
            <a:ext cx="7315200" cy="4247317"/>
          </a:xfrm>
          <a:prstGeom prst="rect">
            <a:avLst/>
          </a:prstGeom>
          <a:noFill/>
        </p:spPr>
        <p:txBody>
          <a:bodyPr wrap="square" rtlCol="0">
            <a:spAutoFit/>
          </a:bodyPr>
          <a:lstStyle/>
          <a:p>
            <a:pPr marL="285750" indent="-285750">
              <a:buFont typeface="Arial" panose="020B0604020202020204" pitchFamily="34" charset="0"/>
              <a:buChar char="•"/>
            </a:pPr>
            <a:r>
              <a:rPr lang="en-GB" dirty="0"/>
              <a:t>NCC Apprenticeships Team – Lauren, Amy, Emma and Molly</a:t>
            </a:r>
          </a:p>
          <a:p>
            <a:pPr lvl="1"/>
            <a:r>
              <a:rPr lang="en-GB" dirty="0"/>
              <a:t>Email: </a:t>
            </a:r>
            <a:r>
              <a:rPr lang="en-GB" dirty="0">
                <a:hlinkClick r:id="rId6"/>
              </a:rPr>
              <a:t>NCCApprenticeships@Norfolk.gov.uk</a:t>
            </a:r>
            <a:r>
              <a:rPr lang="en-GB" dirty="0"/>
              <a:t> </a:t>
            </a:r>
          </a:p>
          <a:p>
            <a:pPr lvl="1"/>
            <a:r>
              <a:rPr lang="en-GB" dirty="0"/>
              <a:t>Tel: (01603) 573569</a:t>
            </a:r>
          </a:p>
          <a:p>
            <a:endParaRPr lang="en-GB" dirty="0"/>
          </a:p>
          <a:p>
            <a:pPr marL="285750" indent="-285750">
              <a:buFont typeface="Arial" panose="020B0604020202020204" pitchFamily="34" charset="0"/>
              <a:buChar char="•"/>
            </a:pPr>
            <a:r>
              <a:rPr lang="en-GB" dirty="0">
                <a:hlinkClick r:id="rId7"/>
              </a:rPr>
              <a:t>HR InfoSpace </a:t>
            </a:r>
            <a:r>
              <a:rPr lang="en-GB" dirty="0"/>
              <a:t>– Educator Solutions</a:t>
            </a:r>
          </a:p>
          <a:p>
            <a:endParaRPr lang="en-GB" dirty="0"/>
          </a:p>
          <a:p>
            <a:pPr marL="285750" indent="-285750">
              <a:buFont typeface="Arial" panose="020B0604020202020204" pitchFamily="34" charset="0"/>
              <a:buChar char="•"/>
            </a:pPr>
            <a:r>
              <a:rPr lang="en-GB" dirty="0">
                <a:hlinkClick r:id="rId8"/>
              </a:rPr>
              <a:t>National College of Education</a:t>
            </a:r>
            <a:r>
              <a:rPr lang="en-GB" dirty="0"/>
              <a:t> for Leadership and Management in Schools and links to other apprenticeships</a:t>
            </a:r>
          </a:p>
          <a:p>
            <a:endParaRPr lang="en-GB" dirty="0"/>
          </a:p>
          <a:p>
            <a:pPr marL="285750" indent="-285750">
              <a:buFont typeface="Arial" panose="020B0604020202020204" pitchFamily="34" charset="0"/>
              <a:buChar char="•"/>
            </a:pPr>
            <a:r>
              <a:rPr lang="en-GB" dirty="0"/>
              <a:t>Educate Norfolk – The App and will host blogs and videos</a:t>
            </a:r>
          </a:p>
          <a:p>
            <a:endParaRPr lang="en-GB" dirty="0"/>
          </a:p>
          <a:p>
            <a:pPr marL="285750" indent="-285750">
              <a:buFont typeface="Arial" panose="020B0604020202020204" pitchFamily="34" charset="0"/>
              <a:buChar char="•"/>
            </a:pPr>
            <a:r>
              <a:rPr lang="en-GB" dirty="0"/>
              <a:t>DfE for </a:t>
            </a:r>
            <a:r>
              <a:rPr lang="en-GB" dirty="0">
                <a:hlinkClick r:id="rId9"/>
              </a:rPr>
              <a:t>finding a Provider</a:t>
            </a:r>
            <a:r>
              <a:rPr lang="en-GB" dirty="0"/>
              <a:t> and older but still live Frameworks,</a:t>
            </a:r>
          </a:p>
          <a:p>
            <a:pPr marL="285750" indent="-285750">
              <a:buFont typeface="Arial" panose="020B0604020202020204" pitchFamily="34" charset="0"/>
              <a:buChar char="•"/>
            </a:pPr>
            <a:r>
              <a:rPr lang="en-GB" dirty="0"/>
              <a:t>Education and Skills Funding Agency for </a:t>
            </a:r>
            <a:r>
              <a:rPr lang="en-GB" dirty="0">
                <a:hlinkClick r:id="rId10"/>
              </a:rPr>
              <a:t>policy and guidance </a:t>
            </a:r>
            <a:r>
              <a:rPr lang="en-GB" dirty="0"/>
              <a:t>and </a:t>
            </a:r>
          </a:p>
          <a:p>
            <a:pPr marL="285750" indent="-285750">
              <a:buFont typeface="Arial" panose="020B0604020202020204" pitchFamily="34" charset="0"/>
              <a:buChar char="•"/>
            </a:pPr>
            <a:r>
              <a:rPr lang="en-GB" dirty="0"/>
              <a:t>Institute for Apprenticeships and Technical Education for </a:t>
            </a:r>
            <a:r>
              <a:rPr lang="en-GB" dirty="0">
                <a:hlinkClick r:id="rId11"/>
              </a:rPr>
              <a:t>apprenticeship standards </a:t>
            </a:r>
            <a:endParaRPr lang="en-GB" dirty="0"/>
          </a:p>
        </p:txBody>
      </p:sp>
      <p:sp>
        <p:nvSpPr>
          <p:cNvPr id="5" name="TextBox 4">
            <a:extLst>
              <a:ext uri="{FF2B5EF4-FFF2-40B4-BE49-F238E27FC236}">
                <a16:creationId xmlns:a16="http://schemas.microsoft.com/office/drawing/2014/main" id="{6990166D-65BD-4F89-810F-9EE292B3D4D0}"/>
              </a:ext>
            </a:extLst>
          </p:cNvPr>
          <p:cNvSpPr txBox="1"/>
          <p:nvPr/>
        </p:nvSpPr>
        <p:spPr>
          <a:xfrm>
            <a:off x="5455543" y="5914651"/>
            <a:ext cx="3486920" cy="523220"/>
          </a:xfrm>
          <a:prstGeom prst="rect">
            <a:avLst/>
          </a:prstGeom>
          <a:noFill/>
        </p:spPr>
        <p:txBody>
          <a:bodyPr wrap="square" rtlCol="0">
            <a:spAutoFit/>
          </a:bodyPr>
          <a:lstStyle/>
          <a:p>
            <a:pPr algn="ctr"/>
            <a:r>
              <a:rPr lang="en-GB" sz="2800" b="1" dirty="0">
                <a:solidFill>
                  <a:srgbClr val="1E2A5A"/>
                </a:solidFill>
              </a:rPr>
              <a:t>Get In Touch!!</a:t>
            </a:r>
          </a:p>
        </p:txBody>
      </p:sp>
    </p:spTree>
    <p:extLst>
      <p:ext uri="{BB962C8B-B14F-4D97-AF65-F5344CB8AC3E}">
        <p14:creationId xmlns:p14="http://schemas.microsoft.com/office/powerpoint/2010/main" val="2202615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5870</TotalTime>
  <Words>2937</Words>
  <Application>Microsoft Office PowerPoint</Application>
  <PresentationFormat>Widescreen</PresentationFormat>
  <Paragraphs>504</Paragraphs>
  <Slides>20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Arial Black</vt:lpstr>
      <vt:lpstr>Calibri</vt:lpstr>
      <vt:lpstr>Calibri Light</vt:lpstr>
      <vt:lpstr>Century Gothic</vt:lpstr>
      <vt:lpstr>Lato</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A - Apprenticeships For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Reader, Lauren</dc:creator>
  <cp:lastModifiedBy>Reader, Lauren</cp:lastModifiedBy>
  <cp:revision>64</cp:revision>
  <dcterms:created xsi:type="dcterms:W3CDTF">2019-10-24T14:58:37Z</dcterms:created>
  <dcterms:modified xsi:type="dcterms:W3CDTF">2019-11-01T11:23:08Z</dcterms:modified>
</cp:coreProperties>
</file>