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5" r:id="rId2"/>
  </p:sldMasterIdLst>
  <p:notesMasterIdLst>
    <p:notesMasterId r:id="rId18"/>
  </p:notesMasterIdLst>
  <p:sldIdLst>
    <p:sldId id="256" r:id="rId3"/>
    <p:sldId id="416" r:id="rId4"/>
    <p:sldId id="260" r:id="rId5"/>
    <p:sldId id="293" r:id="rId6"/>
    <p:sldId id="296" r:id="rId7"/>
    <p:sldId id="295" r:id="rId8"/>
    <p:sldId id="261" r:id="rId9"/>
    <p:sldId id="431" r:id="rId10"/>
    <p:sldId id="365" r:id="rId11"/>
    <p:sldId id="366" r:id="rId12"/>
    <p:sldId id="367" r:id="rId13"/>
    <p:sldId id="369" r:id="rId14"/>
    <p:sldId id="373" r:id="rId15"/>
    <p:sldId id="429" r:id="rId16"/>
    <p:sldId id="374" r:id="rId17"/>
  </p:sldIdLst>
  <p:sldSz cx="12192000" cy="6858000"/>
  <p:notesSz cx="6669088" cy="9926638"/>
  <p:embeddedFontLst>
    <p:embeddedFont>
      <p:font typeface="Bebas Neue" panose="020B0606020202050201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Open Sans Light" panose="020B060402020202020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0514BC-4FFE-7E45-BA0A-FA581DE9CD22}">
          <p14:sldIdLst>
            <p14:sldId id="256"/>
            <p14:sldId id="416"/>
            <p14:sldId id="260"/>
            <p14:sldId id="293"/>
            <p14:sldId id="296"/>
            <p14:sldId id="295"/>
            <p14:sldId id="261"/>
            <p14:sldId id="431"/>
            <p14:sldId id="365"/>
            <p14:sldId id="366"/>
            <p14:sldId id="367"/>
            <p14:sldId id="369"/>
            <p14:sldId id="373"/>
            <p14:sldId id="429"/>
            <p14:sldId id="374"/>
          </p14:sldIdLst>
        </p14:section>
        <p14:section name="Untitled Section" id="{4903747E-D03C-ED47-A827-08FB1FB21E2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D"/>
    <a:srgbClr val="54742D"/>
    <a:srgbClr val="7C394F"/>
    <a:srgbClr val="EA6B98"/>
    <a:srgbClr val="A6C44F"/>
    <a:srgbClr val="44C0E3"/>
    <a:srgbClr val="4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73401"/>
  </p:normalViewPr>
  <p:slideViewPr>
    <p:cSldViewPr snapToGrid="0">
      <p:cViewPr varScale="1">
        <p:scale>
          <a:sx n="78" d="100"/>
          <a:sy n="78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64E87-6094-9440-BC26-4D01D0BF003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6E4FC-2FC9-E349-8490-D47D2ABE2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1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6E4FC-2FC9-E349-8490-D47D2ABE25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6E4FC-2FC9-E349-8490-D47D2ABE2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484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6E4FC-2FC9-E349-8490-D47D2ABE2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313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/>
              <a:t>Interventions and activities should relate to the outcome – challenging behaviour – put at time when behaviour is most challenging. Anxiety – make it quiet and calming – this is all dependent on the </a:t>
            </a:r>
            <a:r>
              <a:rPr lang="en-GB" altLang="en-US" sz="1200" dirty="0" err="1"/>
              <a:t>yp</a:t>
            </a:r>
            <a:r>
              <a:rPr lang="en-GB" altLang="en-US" sz="1200" dirty="0"/>
              <a:t> you are targeting.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6E4FC-2FC9-E349-8490-D47D2ABE2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938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6E4FC-2FC9-E349-8490-D47D2ABE2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525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6E4FC-2FC9-E349-8490-D47D2ABE2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68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/>
              <a:t>Interventions and activities should relate to the outcome – challenging behaviour – put at time when behaviour is most challenging. Anxiety – make it quiet and calming – this is all dependent on the </a:t>
            </a:r>
            <a:r>
              <a:rPr lang="en-GB" altLang="en-US" sz="1200" dirty="0" err="1"/>
              <a:t>yp</a:t>
            </a:r>
            <a:r>
              <a:rPr lang="en-GB" altLang="en-US" sz="1200" dirty="0"/>
              <a:t> you are targeting.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6E4FC-2FC9-E349-8490-D47D2ABE2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09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6E4FC-2FC9-E349-8490-D47D2ABE2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45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6E4FC-2FC9-E349-8490-D47D2ABE2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67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6E4FC-2FC9-E349-8490-D47D2ABE2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777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6E4FC-2FC9-E349-8490-D47D2ABE2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378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6E4FC-2FC9-E349-8490-D47D2ABE2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394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Resilience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6E4FC-2FC9-E349-8490-D47D2ABE2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1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6E4FC-2FC9-E349-8490-D47D2ABE2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528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6E4FC-2FC9-E349-8490-D47D2ABE2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00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C4D3-01BF-4AED-9E19-1B3B1DB9F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C25E5-7D49-495D-A6B2-A3612BE49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D8F05-8485-4BF4-B7DF-55AFF304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78F9-CA4D-4774-BC92-10F8C918BE0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A3AD7-A8A7-46FD-83E4-3307A6762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FBD0-DC1D-417C-A6C3-379509E7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D0FC-6906-4D84-AFC3-0B619CD8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5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4931-5ACD-4AE4-863F-73B39A81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539FF-6DE8-4263-93B6-D3294B49F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CDD5D-DBB7-4B13-8CDB-9A4B614F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78F9-CA4D-4774-BC92-10F8C918BE0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602B6-6326-4650-8689-5415E1DA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664A9-7F35-49B9-BEF1-2F8C47BD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D0FC-6906-4D84-AFC3-0B619CD8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6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17C656-A209-4AC6-8FDD-D8190A28F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F203-8F5B-4828-8E53-4FA692CA3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86484-F66F-4EE7-BF81-127E0F98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78F9-CA4D-4774-BC92-10F8C918BE0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809DA-5777-4362-A38A-94846462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38E7-4F1B-43D6-B7DE-3CBC1A13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D0FC-6906-4D84-AFC3-0B619CD8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5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CF6E-64FA-4DB2-9475-265678A4901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B1DC-8182-412F-94AF-3240C967070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346261" y="357468"/>
            <a:ext cx="2130458" cy="7374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10" y="461913"/>
            <a:ext cx="675590" cy="4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5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CF6E-64FA-4DB2-9475-265678A4901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B1DC-8182-412F-94AF-3240C967070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346261" y="357468"/>
            <a:ext cx="2130458" cy="7374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10" y="461913"/>
            <a:ext cx="675590" cy="4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93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CF6E-64FA-4DB2-9475-265678A4901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B1DC-8182-412F-94AF-3240C9670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5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CF6E-64FA-4DB2-9475-265678A4901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B1DC-8182-412F-94AF-3240C9670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53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516" y="295385"/>
            <a:ext cx="2743200" cy="883720"/>
          </a:xfrm>
        </p:spPr>
        <p:txBody>
          <a:bodyPr/>
          <a:lstStyle>
            <a:lvl1pPr>
              <a:defRPr>
                <a:solidFill>
                  <a:srgbClr val="6352A2"/>
                </a:solidFill>
                <a:latin typeface="Open Sans Semibold" panose="020B0706030804020204"/>
              </a:defRPr>
            </a:lvl1pPr>
          </a:lstStyle>
          <a:p>
            <a:r>
              <a:rPr lang="en-GB" dirty="0"/>
              <a:t>Title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7547571" y="667256"/>
            <a:ext cx="3061853" cy="3078163"/>
            <a:chOff x="881497" y="1806944"/>
            <a:chExt cx="3061853" cy="3078163"/>
          </a:xfrm>
          <a:solidFill>
            <a:srgbClr val="F49328"/>
          </a:solidFill>
        </p:grpSpPr>
        <p:sp>
          <p:nvSpPr>
            <p:cNvPr id="7" name="Oval 6"/>
            <p:cNvSpPr/>
            <p:nvPr/>
          </p:nvSpPr>
          <p:spPr>
            <a:xfrm>
              <a:off x="881497" y="1806944"/>
              <a:ext cx="3061853" cy="30781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144659" y="2706056"/>
              <a:ext cx="2535528" cy="89535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altLang="en-US" sz="2200" dirty="0">
                  <a:solidFill>
                    <a:srgbClr val="6352A2"/>
                  </a:solidFill>
                  <a:latin typeface="Open Sans Light" panose="020B0306030504020204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Bullet</a:t>
              </a:r>
              <a:r>
                <a:rPr lang="en-GB" altLang="en-US" sz="2200" baseline="0" dirty="0">
                  <a:solidFill>
                    <a:srgbClr val="6352A2"/>
                  </a:solidFill>
                  <a:latin typeface="Open Sans Light" panose="020B0306030504020204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point</a:t>
              </a:r>
              <a:endParaRPr lang="en-GB" altLang="en-US" sz="2200" dirty="0">
                <a:solidFill>
                  <a:srgbClr val="6352A2"/>
                </a:solidFill>
                <a:latin typeface="Open Sans Light" panose="020B0306030504020204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9" name="Oval 8"/>
          <p:cNvSpPr/>
          <p:nvPr userDrawn="1"/>
        </p:nvSpPr>
        <p:spPr>
          <a:xfrm>
            <a:off x="3044914" y="2347797"/>
            <a:ext cx="2002800" cy="2013468"/>
          </a:xfrm>
          <a:prstGeom prst="ellipse">
            <a:avLst/>
          </a:prstGeom>
          <a:solidFill>
            <a:srgbClr val="F49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01598" y="2871804"/>
            <a:ext cx="1922453" cy="1669488"/>
            <a:chOff x="4014176" y="4005202"/>
            <a:chExt cx="1922453" cy="1669488"/>
          </a:xfrm>
          <a:solidFill>
            <a:srgbClr val="F49328"/>
          </a:solidFill>
        </p:grpSpPr>
        <p:sp>
          <p:nvSpPr>
            <p:cNvPr id="11" name="Oval 10"/>
            <p:cNvSpPr/>
            <p:nvPr/>
          </p:nvSpPr>
          <p:spPr>
            <a:xfrm>
              <a:off x="4141849" y="4005202"/>
              <a:ext cx="1669488" cy="16694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4014176" y="4044142"/>
              <a:ext cx="1922453" cy="99047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GB" sz="2000" dirty="0">
                <a:solidFill>
                  <a:srgbClr val="6352A2"/>
                </a:solidFill>
                <a:latin typeface="Open Sans Light" panose="020B0306030504020204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182652" y="3228790"/>
            <a:ext cx="3061853" cy="3078163"/>
            <a:chOff x="6317326" y="2505216"/>
            <a:chExt cx="3061853" cy="3078163"/>
          </a:xfrm>
        </p:grpSpPr>
        <p:sp>
          <p:nvSpPr>
            <p:cNvPr id="14" name="Oval 13"/>
            <p:cNvSpPr/>
            <p:nvPr/>
          </p:nvSpPr>
          <p:spPr>
            <a:xfrm>
              <a:off x="6317326" y="2505216"/>
              <a:ext cx="3061853" cy="3078163"/>
            </a:xfrm>
            <a:prstGeom prst="ellipse">
              <a:avLst/>
            </a:prstGeom>
            <a:solidFill>
              <a:srgbClr val="F49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6605526" y="3430961"/>
              <a:ext cx="2535528" cy="11124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GB" sz="2400" dirty="0">
                <a:solidFill>
                  <a:srgbClr val="6352A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9431785" y="3948010"/>
            <a:ext cx="2238814" cy="2238814"/>
            <a:chOff x="3857186" y="3720539"/>
            <a:chExt cx="2238814" cy="2238814"/>
          </a:xfrm>
          <a:solidFill>
            <a:srgbClr val="F49328"/>
          </a:solidFill>
        </p:grpSpPr>
        <p:sp>
          <p:nvSpPr>
            <p:cNvPr id="17" name="Oval 16"/>
            <p:cNvSpPr/>
            <p:nvPr/>
          </p:nvSpPr>
          <p:spPr>
            <a:xfrm>
              <a:off x="3857186" y="3720539"/>
              <a:ext cx="2238814" cy="223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4073599" y="3864126"/>
              <a:ext cx="1922453" cy="117540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GB" sz="2000" dirty="0">
                <a:solidFill>
                  <a:srgbClr val="6352A2"/>
                </a:solidFill>
                <a:latin typeface="Open Sans Light" panose="020B0306030504020204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 userDrawn="1"/>
        </p:nvSpPr>
        <p:spPr>
          <a:xfrm>
            <a:off x="7739039" y="1578119"/>
            <a:ext cx="2535528" cy="895350"/>
          </a:xfrm>
          <a:prstGeom prst="rect">
            <a:avLst/>
          </a:prstGeom>
          <a:solidFill>
            <a:srgbClr val="F49328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sz="2200" dirty="0">
              <a:solidFill>
                <a:srgbClr val="6352A2"/>
              </a:solidFill>
              <a:latin typeface="Open Sans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3180131" y="2910744"/>
            <a:ext cx="1643661" cy="653082"/>
          </a:xfrm>
          <a:prstGeom prst="rect">
            <a:avLst/>
          </a:prstGeom>
          <a:solidFill>
            <a:srgbClr val="F49328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sz="2000" dirty="0">
              <a:solidFill>
                <a:srgbClr val="6352A2"/>
              </a:solidFill>
              <a:latin typeface="Open Sans Light" panose="020B03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2516" y="1377323"/>
            <a:ext cx="6220405" cy="69837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algn="l">
              <a:defRPr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Description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3" y="4767872"/>
            <a:ext cx="2169429" cy="1851789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0388334" y="310264"/>
            <a:ext cx="2130458" cy="7374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10" y="461913"/>
            <a:ext cx="675590" cy="4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32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516" y="295385"/>
            <a:ext cx="2743200" cy="883720"/>
          </a:xfrm>
        </p:spPr>
        <p:txBody>
          <a:bodyPr/>
          <a:lstStyle>
            <a:lvl1pPr>
              <a:defRPr>
                <a:solidFill>
                  <a:srgbClr val="6352A2"/>
                </a:solidFill>
                <a:latin typeface="Open Sans Semibold" panose="020B0706030804020204"/>
              </a:defRPr>
            </a:lvl1pPr>
          </a:lstStyle>
          <a:p>
            <a:r>
              <a:rPr lang="en-GB" dirty="0"/>
              <a:t>Title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7547571" y="667256"/>
            <a:ext cx="3061853" cy="3078163"/>
            <a:chOff x="881497" y="1806944"/>
            <a:chExt cx="3061853" cy="3078163"/>
          </a:xfrm>
          <a:solidFill>
            <a:srgbClr val="F49328"/>
          </a:solidFill>
        </p:grpSpPr>
        <p:sp>
          <p:nvSpPr>
            <p:cNvPr id="7" name="Oval 6"/>
            <p:cNvSpPr/>
            <p:nvPr/>
          </p:nvSpPr>
          <p:spPr>
            <a:xfrm>
              <a:off x="881497" y="1806944"/>
              <a:ext cx="3061853" cy="30781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144659" y="2706056"/>
              <a:ext cx="2535528" cy="89535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altLang="en-US" sz="2200" dirty="0">
                  <a:solidFill>
                    <a:srgbClr val="6352A2"/>
                  </a:solidFill>
                  <a:latin typeface="Open Sans Light" panose="020B0306030504020204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Bullet</a:t>
              </a:r>
              <a:r>
                <a:rPr lang="en-GB" altLang="en-US" sz="2200" baseline="0" dirty="0">
                  <a:solidFill>
                    <a:srgbClr val="6352A2"/>
                  </a:solidFill>
                  <a:latin typeface="Open Sans Light" panose="020B0306030504020204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point</a:t>
              </a:r>
              <a:endParaRPr lang="en-GB" altLang="en-US" sz="2200" dirty="0">
                <a:solidFill>
                  <a:srgbClr val="6352A2"/>
                </a:solidFill>
                <a:latin typeface="Open Sans Light" panose="020B0306030504020204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9" name="Oval 8"/>
          <p:cNvSpPr/>
          <p:nvPr userDrawn="1"/>
        </p:nvSpPr>
        <p:spPr>
          <a:xfrm>
            <a:off x="3044914" y="2347797"/>
            <a:ext cx="2002800" cy="2013468"/>
          </a:xfrm>
          <a:prstGeom prst="ellipse">
            <a:avLst/>
          </a:prstGeom>
          <a:solidFill>
            <a:srgbClr val="F49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01598" y="2871804"/>
            <a:ext cx="1922453" cy="1669488"/>
            <a:chOff x="4014176" y="4005202"/>
            <a:chExt cx="1922453" cy="1669488"/>
          </a:xfrm>
          <a:solidFill>
            <a:srgbClr val="F49328"/>
          </a:solidFill>
        </p:grpSpPr>
        <p:sp>
          <p:nvSpPr>
            <p:cNvPr id="11" name="Oval 10"/>
            <p:cNvSpPr/>
            <p:nvPr/>
          </p:nvSpPr>
          <p:spPr>
            <a:xfrm>
              <a:off x="4141849" y="4005202"/>
              <a:ext cx="1669488" cy="16694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4014176" y="4044142"/>
              <a:ext cx="1922453" cy="99047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GB" sz="2000" dirty="0">
                <a:solidFill>
                  <a:srgbClr val="6352A2"/>
                </a:solidFill>
                <a:latin typeface="Open Sans Light" panose="020B0306030504020204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182652" y="3228790"/>
            <a:ext cx="3061853" cy="3078163"/>
            <a:chOff x="6317326" y="2505216"/>
            <a:chExt cx="3061853" cy="3078163"/>
          </a:xfrm>
        </p:grpSpPr>
        <p:sp>
          <p:nvSpPr>
            <p:cNvPr id="14" name="Oval 13"/>
            <p:cNvSpPr/>
            <p:nvPr/>
          </p:nvSpPr>
          <p:spPr>
            <a:xfrm>
              <a:off x="6317326" y="2505216"/>
              <a:ext cx="3061853" cy="3078163"/>
            </a:xfrm>
            <a:prstGeom prst="ellipse">
              <a:avLst/>
            </a:prstGeom>
            <a:solidFill>
              <a:srgbClr val="F49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6605526" y="3430961"/>
              <a:ext cx="2535528" cy="11124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GB" sz="2400" dirty="0">
                <a:solidFill>
                  <a:srgbClr val="6352A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9431785" y="3948010"/>
            <a:ext cx="2238814" cy="2238814"/>
            <a:chOff x="3857186" y="3720539"/>
            <a:chExt cx="2238814" cy="2238814"/>
          </a:xfrm>
          <a:solidFill>
            <a:srgbClr val="F49328"/>
          </a:solidFill>
        </p:grpSpPr>
        <p:sp>
          <p:nvSpPr>
            <p:cNvPr id="17" name="Oval 16"/>
            <p:cNvSpPr/>
            <p:nvPr/>
          </p:nvSpPr>
          <p:spPr>
            <a:xfrm>
              <a:off x="3857186" y="3720539"/>
              <a:ext cx="2238814" cy="223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4073599" y="3864126"/>
              <a:ext cx="1922453" cy="117540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GB" sz="2000" dirty="0">
                <a:solidFill>
                  <a:srgbClr val="6352A2"/>
                </a:solidFill>
                <a:latin typeface="Open Sans Light" panose="020B0306030504020204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 userDrawn="1"/>
        </p:nvSpPr>
        <p:spPr>
          <a:xfrm>
            <a:off x="7739039" y="1578119"/>
            <a:ext cx="2535528" cy="895350"/>
          </a:xfrm>
          <a:prstGeom prst="rect">
            <a:avLst/>
          </a:prstGeom>
          <a:solidFill>
            <a:srgbClr val="F49328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sz="2200" dirty="0">
              <a:solidFill>
                <a:srgbClr val="6352A2"/>
              </a:solidFill>
              <a:latin typeface="Open Sans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3180131" y="2910744"/>
            <a:ext cx="1643661" cy="653082"/>
          </a:xfrm>
          <a:prstGeom prst="rect">
            <a:avLst/>
          </a:prstGeom>
          <a:solidFill>
            <a:srgbClr val="F49328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sz="2000" dirty="0">
              <a:solidFill>
                <a:srgbClr val="6352A2"/>
              </a:solidFill>
              <a:latin typeface="Open Sans Light" panose="020B03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2516" y="1377323"/>
            <a:ext cx="6220405" cy="69837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algn="l">
              <a:defRPr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Description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3" y="4767872"/>
            <a:ext cx="2169429" cy="1851789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0346261" y="357468"/>
            <a:ext cx="2130458" cy="7374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10" y="461913"/>
            <a:ext cx="675590" cy="4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A993-1503-4703-8048-6E00C519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F5DDF-2FE7-4E89-BBD1-3529E74BD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1636A-1DE0-424A-8F2D-A0A3E3FB7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78F9-CA4D-4774-BC92-10F8C918BE0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22FFC-2EAA-4E19-8A2C-012A36B4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C3A3F-1BBF-44DC-AA42-355C43F3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D0FC-6906-4D84-AFC3-0B619CD8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1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3DB0-0ABE-4125-A2CF-34687BCF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6F8BC-50A3-48C0-A6A5-DCE8BB4C1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6E3D-B517-49D9-8283-3D08710F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78F9-CA4D-4774-BC92-10F8C918BE0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532FD-2213-49ED-8BDB-FEBB7928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A532F-F8D0-4916-B84F-8A7D5541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D0FC-6906-4D84-AFC3-0B619CD8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6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79F7-C57F-44A0-ACD9-1D77E8EA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D9D7E-AFBF-4BE8-984E-E328E9F27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914FF-82F7-41DB-AF2C-05BADEE7E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47525-ED29-48A1-A4B4-E2BEC0C5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78F9-CA4D-4774-BC92-10F8C918BE0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75DA1-D645-4597-A889-1B973DD3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F8667-C2EF-4F30-92D7-7247E9A8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D0FC-6906-4D84-AFC3-0B619CD8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1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89E6-433F-4437-BE8D-2DAC6884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75A75-1301-4E90-80A2-BB9CA1601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31D0A-2961-4E03-A943-C9763BAD3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D0F45-D124-47CD-8633-2A7C7111A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89064-ED2F-4BB7-8324-2ECFD8BB9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F462D-4126-4123-873E-7986E8C3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78F9-CA4D-4774-BC92-10F8C918BE0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E40DA-5896-4A55-8D9A-2E9F8F15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9A4AAD-FC4B-4220-A5E9-68420C20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D0FC-6906-4D84-AFC3-0B619CD8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0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B130-3669-4236-AC71-075EE2D2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15EA8-50EE-49BB-8E29-92DB8566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78F9-CA4D-4774-BC92-10F8C918BE0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9E24A-C24C-4F4F-BD2B-087134F1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8409-6221-4648-9D75-4F1B748C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D0FC-6906-4D84-AFC3-0B619CD8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7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C2F70-C5E1-4D3F-8D7B-1D413CB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78F9-CA4D-4774-BC92-10F8C918BE0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72EFF-1A89-4D4B-9505-FF0ABC50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A0F18-913C-477D-9CF0-95A4AF37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D0FC-6906-4D84-AFC3-0B619CD8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4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F2BA-1EEB-404C-AA93-521BBDAC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09AA3-234E-4C1D-AF2F-B006D3EBD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4DAF1-8C5F-4273-AAA2-201EFB7C9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D8A69-F5CC-49E4-8095-BEEF32C9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78F9-CA4D-4774-BC92-10F8C918BE0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378A2-C145-4A17-8684-D7DD8C58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BBDE0-2121-4A69-B9D7-E976A070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D0FC-6906-4D84-AFC3-0B619CD8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34FE-C3BC-45B6-8134-EF091526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DF73D-0485-4B75-B1B0-1408C5B5C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DA54A-9E86-4A57-A335-DDD1096DA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EFA68-BCA7-4BF5-B29D-6F1E7335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78F9-CA4D-4774-BC92-10F8C918BE0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70620-EF43-4E9C-A328-61816E51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C5F2D-4431-4A05-8575-CEABA9DA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D0FC-6906-4D84-AFC3-0B619CD8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8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7115E-D69B-4AAC-9346-891A807F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664E6-B433-4C21-8E36-F35A28249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E6445-7323-4436-B527-C53EC08EE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78F9-CA4D-4774-BC92-10F8C918BE0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B5343-61A9-467B-80CE-6FC9C443B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7816F-70E2-44C1-A4EF-041A3E9B1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D0FC-6906-4D84-AFC3-0B619CD8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1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8CF6E-64FA-4DB2-9475-265678A4901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EB1DC-8182-412F-94AF-3240C967070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346261" y="357468"/>
            <a:ext cx="2130458" cy="7374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10" y="461913"/>
            <a:ext cx="675590" cy="4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4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anne.thompson@activenorfolk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ADB697-DAA4-4C4E-B0F8-7ED63A333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F5DA8C-30B1-4C61-BBFE-62C10C72E6F9}"/>
              </a:ext>
            </a:extLst>
          </p:cNvPr>
          <p:cNvSpPr txBox="1"/>
          <p:nvPr/>
        </p:nvSpPr>
        <p:spPr>
          <a:xfrm>
            <a:off x="232577" y="1785256"/>
            <a:ext cx="60199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Bebas Neue" panose="020B0606020202050201" pitchFamily="34" charset="77"/>
                <a:ea typeface="KBPlanetEarth" panose="02000603000000000000" pitchFamily="2" charset="0"/>
              </a:rPr>
              <a:t>Making your pe and sport premium funding work for you</a:t>
            </a:r>
            <a:endParaRPr lang="en-US" sz="6000" dirty="0">
              <a:solidFill>
                <a:schemeClr val="bg1"/>
              </a:solidFill>
              <a:latin typeface="Bebas Neue" panose="020B0606020202050201" pitchFamily="34" charset="77"/>
              <a:ea typeface="KBPlanetEarth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34785-4C6E-4FC4-9B12-197C0289559B}"/>
              </a:ext>
            </a:extLst>
          </p:cNvPr>
          <p:cNvSpPr txBox="1"/>
          <p:nvPr/>
        </p:nvSpPr>
        <p:spPr>
          <a:xfrm>
            <a:off x="232578" y="4647578"/>
            <a:ext cx="5570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ebas Neue" panose="020B0606020202050201" charset="0"/>
              </a:rPr>
              <a:t>achieving school improvement priorities through physical activity</a:t>
            </a:r>
            <a:r>
              <a:rPr lang="en-GB" dirty="0">
                <a:latin typeface="Bebas Neue" panose="020B0606020202050201" charset="0"/>
              </a:rPr>
              <a:t>. </a:t>
            </a:r>
            <a:endParaRPr lang="en-US" sz="3200" dirty="0">
              <a:solidFill>
                <a:schemeClr val="bg1"/>
              </a:solidFill>
              <a:latin typeface="Bebas Neue" panose="020B0606020202050201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6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DE293-DB69-4946-8D2E-7BD4EACB3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68509-A705-4144-8A59-5C53B5B8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696" y="2994961"/>
            <a:ext cx="8763000" cy="868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charset="0"/>
                <a:ea typeface="Open Sans" panose="020B0604020202020204" charset="0"/>
                <a:cs typeface="Open Sans" panose="020B0604020202020204" charset="0"/>
              </a:rPr>
              <a:t>Pe and sport premium is a terrible name…ignore it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17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6F314-B9CF-8847-8791-BDAF2CCC4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B5902B-0849-4745-8B63-74F37FE314AE}"/>
              </a:ext>
            </a:extLst>
          </p:cNvPr>
          <p:cNvSpPr/>
          <p:nvPr/>
        </p:nvSpPr>
        <p:spPr>
          <a:xfrm>
            <a:off x="2974848" y="816890"/>
            <a:ext cx="86197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1859D"/>
                </a:solidFill>
                <a:effectLst/>
                <a:uLnTx/>
                <a:uFillTx/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5 key indicators that schools should expect to see improvement across: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 engagement of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all pupils in regular physical activity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 Chief Medical Officer guidelines recommend that all children and young people aged 5 to 18 engage in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at least 60 minutes of physical activity a day, of which 30 minutes should be in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 profile of PE and sport is raised across the school as a tool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for whole-school Improvement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Increased confidence, knowledge and skills of all staff in teaching PE and sport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Broader experience of a range of sports and activities offered to all pupils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Increased participation in competitive sport</a:t>
            </a:r>
          </a:p>
        </p:txBody>
      </p:sp>
    </p:spTree>
    <p:extLst>
      <p:ext uri="{BB962C8B-B14F-4D97-AF65-F5344CB8AC3E}">
        <p14:creationId xmlns:p14="http://schemas.microsoft.com/office/powerpoint/2010/main" val="55751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237A5-38EB-3B4B-AB73-90643DD87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575E3A-97CF-7D47-B887-88E888A9FA0E}"/>
              </a:ext>
            </a:extLst>
          </p:cNvPr>
          <p:cNvSpPr txBox="1"/>
          <p:nvPr/>
        </p:nvSpPr>
        <p:spPr>
          <a:xfrm>
            <a:off x="511228" y="2162884"/>
            <a:ext cx="8614484" cy="3319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Starting with your SIDP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Allow time for planning</a:t>
            </a: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Ensuring all staff understand and contribute to the PE &amp; SP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Involving all stakeholders (governors, pupils etc)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Allowing ideas to be flexible and creative – take risks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D316D-0ECA-4D6C-9C3A-28CFC48087D7}"/>
              </a:ext>
            </a:extLst>
          </p:cNvPr>
          <p:cNvSpPr txBox="1"/>
          <p:nvPr/>
        </p:nvSpPr>
        <p:spPr>
          <a:xfrm>
            <a:off x="511228" y="622622"/>
            <a:ext cx="977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1859D"/>
                </a:solidFill>
                <a:effectLst/>
                <a:uLnTx/>
                <a:uFillTx/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Planning pe &amp; sport premium spend:</a:t>
            </a:r>
          </a:p>
        </p:txBody>
      </p:sp>
    </p:spTree>
    <p:extLst>
      <p:ext uri="{BB962C8B-B14F-4D97-AF65-F5344CB8AC3E}">
        <p14:creationId xmlns:p14="http://schemas.microsoft.com/office/powerpoint/2010/main" val="417829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88B043-F2E2-DD4C-B9D8-BEC8E67C6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575E3A-97CF-7D47-B887-88E888A9FA0E}"/>
              </a:ext>
            </a:extLst>
          </p:cNvPr>
          <p:cNvSpPr txBox="1"/>
          <p:nvPr/>
        </p:nvSpPr>
        <p:spPr>
          <a:xfrm>
            <a:off x="382395" y="1538739"/>
            <a:ext cx="9712581" cy="4742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Get the right coach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Recruit/induct/manage coaches the same way you would a teacher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Consider the appropriate qualifications 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Maintain ownership of </a:t>
            </a:r>
            <a:r>
              <a:rPr lang="en-GB" altLang="en-US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your</a:t>
            </a:r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outcomes and set them with the coach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Schools maintain duty of care and coaches will be observed by Ofsted/senior leaders as a teacher would.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Coaches can be fantastic assets when employed and deployed properly!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EAD84-BA7B-4462-9C94-A494BA4778CD}"/>
              </a:ext>
            </a:extLst>
          </p:cNvPr>
          <p:cNvSpPr txBox="1"/>
          <p:nvPr/>
        </p:nvSpPr>
        <p:spPr>
          <a:xfrm>
            <a:off x="525186" y="574985"/>
            <a:ext cx="5570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1859D"/>
                </a:solidFill>
                <a:effectLst/>
                <a:uLnTx/>
                <a:uFillTx/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Using coaches in schools:</a:t>
            </a:r>
          </a:p>
        </p:txBody>
      </p:sp>
    </p:spTree>
    <p:extLst>
      <p:ext uri="{BB962C8B-B14F-4D97-AF65-F5344CB8AC3E}">
        <p14:creationId xmlns:p14="http://schemas.microsoft.com/office/powerpoint/2010/main" val="413537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966F5-5755-ED4B-A134-6AB17FD0A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F5E5C9-B661-415A-B911-BF42A5318C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07141" y="971550"/>
            <a:ext cx="5672138" cy="85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GB" altLang="en-US" sz="4000" dirty="0">
                <a:solidFill>
                  <a:srgbClr val="31859D"/>
                </a:solidFill>
                <a:latin typeface="Bebas Neue" panose="020B0606020202050201" charset="0"/>
                <a:ea typeface="Open Sans" panose="020B0604020202020204" charset="0"/>
                <a:cs typeface="Open Sans" panose="020B0604020202020204" charset="0"/>
              </a:rPr>
              <a:t>Summary</a:t>
            </a:r>
            <a:endParaRPr lang="en-GB" altLang="en-US" sz="3600" dirty="0">
              <a:solidFill>
                <a:srgbClr val="31859D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A5C7E5-C2FB-4E3E-81AB-1EE24E3BC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141" y="1825625"/>
            <a:ext cx="8348719" cy="4351338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Physical activity is a tool that can help improve wider outcomes and priorities</a:t>
            </a: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 PE and Sport Premium (ignore the name) is ring-fenced funding to help you to do that</a:t>
            </a: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Make the premium work for your school and your pupils with good planning and creativity</a:t>
            </a: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buNone/>
              <a:defRPr/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123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237A5-38EB-3B4B-AB73-90643DD87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88C35B-FAA9-DF40-A898-B4AC39381F9B}"/>
              </a:ext>
            </a:extLst>
          </p:cNvPr>
          <p:cNvSpPr txBox="1"/>
          <p:nvPr/>
        </p:nvSpPr>
        <p:spPr>
          <a:xfrm>
            <a:off x="708066" y="1067465"/>
            <a:ext cx="977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1859D"/>
                </a:solidFill>
                <a:effectLst/>
                <a:uLnTx/>
                <a:uFillTx/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Support available through active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1859D"/>
                </a:solidFill>
                <a:effectLst/>
                <a:uLnTx/>
                <a:uFillTx/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norfolk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1859D"/>
                </a:solidFill>
                <a:effectLst/>
                <a:uLnTx/>
                <a:uFillTx/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75E3A-97CF-7D47-B887-88E888A9FA0E}"/>
              </a:ext>
            </a:extLst>
          </p:cNvPr>
          <p:cNvSpPr txBox="1"/>
          <p:nvPr/>
        </p:nvSpPr>
        <p:spPr>
          <a:xfrm>
            <a:off x="708066" y="2414876"/>
            <a:ext cx="8065844" cy="4720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Workshops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Guides and resources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1:1 support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Active Lives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Jo Thompson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hlinkClick r:id="rId4"/>
              </a:rPr>
              <a:t>joanne.thompson@activenorfolk.org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/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01603 732381</a:t>
            </a:r>
          </a:p>
          <a:p>
            <a:pPr lvl="0"/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https://www.activenorfolk.org/pe-sport-premium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6F314-B9CF-8847-8791-BDAF2CCC4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B5902B-0849-4745-8B63-74F37FE314AE}"/>
              </a:ext>
            </a:extLst>
          </p:cNvPr>
          <p:cNvSpPr/>
          <p:nvPr/>
        </p:nvSpPr>
        <p:spPr>
          <a:xfrm>
            <a:off x="3296123" y="1274564"/>
            <a:ext cx="844279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1859D"/>
                </a:solidFill>
                <a:effectLst/>
                <a:uLnTx/>
                <a:uFillTx/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Our role in pe </a:t>
            </a:r>
            <a:r>
              <a:rPr lang="en-US" altLang="en-US" sz="4000" b="1" dirty="0">
                <a:solidFill>
                  <a:srgbClr val="31859D"/>
                </a:solidFill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1859D"/>
                </a:solidFill>
                <a:effectLst/>
                <a:uLnTx/>
                <a:uFillTx/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sport premium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31859D"/>
              </a:solidFill>
              <a:effectLst/>
              <a:uLnTx/>
              <a:uFillTx/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1859D"/>
              </a:solidFill>
              <a:effectLst/>
              <a:uLnTx/>
              <a:uFillTx/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Funded through DfE via Sport England we offer impartial advice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Understanding how the premium is used and the challenges schools face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Offering ongoing guidance to all schools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Supporting schools directly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1859D"/>
              </a:solidFill>
              <a:effectLst/>
              <a:uLnTx/>
              <a:uFillTx/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3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B74584-7646-EA40-8C0A-AA4DFB144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EE8D6F4-4F79-4FD2-BB05-B6969DEA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112" y="2455041"/>
            <a:ext cx="5065776" cy="32186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charset="0"/>
              </a:rPr>
              <a:t>Why should WE INCREASE THE physical activity LEVELS OF OUR PUPILS? </a:t>
            </a:r>
            <a:br>
              <a:rPr lang="en-GB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charset="0"/>
              </a:rPr>
            </a:br>
            <a:endParaRPr lang="en-GB" sz="5000" dirty="0">
              <a:solidFill>
                <a:schemeClr val="tx1">
                  <a:lumMod val="75000"/>
                  <a:lumOff val="25000"/>
                </a:schemeClr>
              </a:solidFill>
              <a:latin typeface="Bebas Neue" panose="020B060602020205020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2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966F5-5755-ED4B-A134-6AB17FD0A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5F9E9F-B443-EC4C-BBED-8936FF9F39A6}"/>
              </a:ext>
            </a:extLst>
          </p:cNvPr>
          <p:cNvSpPr txBox="1"/>
          <p:nvPr/>
        </p:nvSpPr>
        <p:spPr>
          <a:xfrm>
            <a:off x="2977895" y="821170"/>
            <a:ext cx="85382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31859D"/>
              </a:solidFill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1859D"/>
                </a:solidFill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IT GIVES OUR PUPILS;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1859D"/>
              </a:solidFill>
              <a:effectLst/>
              <a:uLnTx/>
              <a:uFillTx/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1859D"/>
                </a:solidFill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Short term impact = the best chance to learn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1859D"/>
              </a:solidFill>
              <a:effectLst/>
              <a:uLnTx/>
              <a:uFillTx/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1859D"/>
                </a:solidFill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Long term impact = better LIFE outcomes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1859D"/>
              </a:solidFill>
              <a:effectLst/>
              <a:uLnTx/>
              <a:uFillTx/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8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DE293-DB69-4946-8D2E-7BD4EACB3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Image result for Don't like sport child">
            <a:extLst>
              <a:ext uri="{FF2B5EF4-FFF2-40B4-BE49-F238E27FC236}">
                <a16:creationId xmlns:a16="http://schemas.microsoft.com/office/drawing/2014/main" id="{2AFF0CE3-FB83-48AF-BF0C-A0AF37003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t="14099" r="12553" b="13113"/>
          <a:stretch>
            <a:fillRect/>
          </a:stretch>
        </p:blipFill>
        <p:spPr bwMode="auto">
          <a:xfrm>
            <a:off x="2466975" y="1750823"/>
            <a:ext cx="72580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E1195-50FE-426F-9D37-8FCEDD2926AB}"/>
              </a:ext>
            </a:extLst>
          </p:cNvPr>
          <p:cNvSpPr txBox="1"/>
          <p:nvPr/>
        </p:nvSpPr>
        <p:spPr>
          <a:xfrm>
            <a:off x="2977896" y="748407"/>
            <a:ext cx="716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1859D"/>
                </a:solidFill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Our brains get active when we are…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1859D"/>
              </a:solidFill>
              <a:effectLst/>
              <a:uLnTx/>
              <a:uFillTx/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966F5-5755-ED4B-A134-6AB17FD0A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5F9E9F-B443-EC4C-BBED-8936FF9F39A6}"/>
              </a:ext>
            </a:extLst>
          </p:cNvPr>
          <p:cNvSpPr txBox="1"/>
          <p:nvPr/>
        </p:nvSpPr>
        <p:spPr>
          <a:xfrm>
            <a:off x="2977896" y="748407"/>
            <a:ext cx="716796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1859D"/>
              </a:solidFill>
              <a:effectLst/>
              <a:uLnTx/>
              <a:uFillTx/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1859D"/>
                </a:solidFill>
                <a:effectLst/>
                <a:uLnTx/>
                <a:uFillTx/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The benefits of physical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1859D"/>
                </a:solidFill>
                <a:effectLst/>
                <a:uLnTx/>
                <a:uFillTx/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1859D"/>
              </a:solidFill>
              <a:effectLst/>
              <a:uLnTx/>
              <a:uFillTx/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1859D"/>
                </a:solidFill>
                <a:effectLst/>
                <a:uLnTx/>
                <a:uFillTx/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Academic attainment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31859D"/>
                </a:solidFill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Mental health &amp; emotional wellbeing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1859D"/>
                </a:solidFill>
                <a:effectLst/>
                <a:uLnTx/>
                <a:uFillTx/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Personal &amp; social development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1859D"/>
                </a:solidFill>
                <a:effectLst/>
                <a:uLnTx/>
                <a:uFillTx/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Physical health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1859D"/>
              </a:solidFill>
              <a:effectLst/>
              <a:uLnTx/>
              <a:uFillTx/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1859D"/>
              </a:solidFill>
              <a:effectLst/>
              <a:uLnTx/>
              <a:uFillTx/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1859D"/>
              </a:solidFill>
              <a:effectLst/>
              <a:uLnTx/>
              <a:uFillTx/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8D067-9233-4EE8-8772-77960B320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896" y="5140411"/>
            <a:ext cx="8375904" cy="118285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38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6F28D37-C8EE-8447-A78B-25A28A071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024EF6-8CE6-44F3-B3FC-6D75E98154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" t="692" r="7613" b="16870"/>
          <a:stretch/>
        </p:blipFill>
        <p:spPr>
          <a:xfrm>
            <a:off x="1972056" y="1659036"/>
            <a:ext cx="8247888" cy="4463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A08BB8-6564-4D47-B572-4BCB216E467F}"/>
              </a:ext>
            </a:extLst>
          </p:cNvPr>
          <p:cNvSpPr txBox="1"/>
          <p:nvPr/>
        </p:nvSpPr>
        <p:spPr>
          <a:xfrm>
            <a:off x="2512017" y="290909"/>
            <a:ext cx="7167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1859D"/>
                </a:solidFill>
                <a:effectLst/>
                <a:uLnTx/>
                <a:uFillTx/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The benefits of physical activity: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1859D"/>
                </a:solidFill>
                <a:effectLst/>
                <a:uLnTx/>
                <a:uFillTx/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Mental health and emotional wellbeing</a:t>
            </a:r>
          </a:p>
        </p:txBody>
      </p:sp>
    </p:spTree>
    <p:extLst>
      <p:ext uri="{BB962C8B-B14F-4D97-AF65-F5344CB8AC3E}">
        <p14:creationId xmlns:p14="http://schemas.microsoft.com/office/powerpoint/2010/main" val="208928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966F5-5755-ED4B-A134-6AB17FD0A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5F9E9F-B443-EC4C-BBED-8936FF9F39A6}"/>
              </a:ext>
            </a:extLst>
          </p:cNvPr>
          <p:cNvSpPr txBox="1"/>
          <p:nvPr/>
        </p:nvSpPr>
        <p:spPr>
          <a:xfrm>
            <a:off x="2495982" y="252759"/>
            <a:ext cx="8538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1859D"/>
              </a:solidFill>
              <a:effectLst/>
              <a:uLnTx/>
              <a:uFillTx/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1859D"/>
              </a:solidFill>
              <a:effectLst/>
              <a:uLnTx/>
              <a:uFillTx/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E57C6-9BC1-4E6F-A9BB-CF1DA3282342}"/>
              </a:ext>
            </a:extLst>
          </p:cNvPr>
          <p:cNvSpPr txBox="1"/>
          <p:nvPr/>
        </p:nvSpPr>
        <p:spPr>
          <a:xfrm>
            <a:off x="2619550" y="914478"/>
            <a:ext cx="716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1859D"/>
                </a:solidFill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How can I practically </a:t>
            </a:r>
            <a:r>
              <a:rPr lang="en-US" sz="3200" b="1" dirty="0" err="1">
                <a:solidFill>
                  <a:srgbClr val="31859D"/>
                </a:solidFill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realise</a:t>
            </a:r>
            <a:r>
              <a:rPr lang="en-US" sz="3200" b="1" dirty="0">
                <a:solidFill>
                  <a:srgbClr val="31859D"/>
                </a:solidFill>
                <a:latin typeface="Bebas Neue" panose="020B0606020202050201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these benefits?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1859D"/>
              </a:solidFill>
              <a:effectLst/>
              <a:uLnTx/>
              <a:uFillTx/>
              <a:latin typeface="Bebas Neue" panose="020B0606020202050201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D0C25-79B1-4C32-9A8F-B09DB6C0AE76}"/>
              </a:ext>
            </a:extLst>
          </p:cNvPr>
          <p:cNvSpPr txBox="1"/>
          <p:nvPr/>
        </p:nvSpPr>
        <p:spPr>
          <a:xfrm>
            <a:off x="2851530" y="1791809"/>
            <a:ext cx="9894644" cy="465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Put physical activity where it can benefit most:</a:t>
            </a:r>
          </a:p>
          <a:p>
            <a:pPr marL="800100" lvl="1" indent="-342900">
              <a:lnSpc>
                <a:spcPct val="107000"/>
              </a:lnSpc>
              <a:spcBef>
                <a:spcPts val="1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challenging times of the day</a:t>
            </a:r>
          </a:p>
          <a:p>
            <a:pPr marL="800100" lvl="1" indent="-342900">
              <a:lnSpc>
                <a:spcPct val="107000"/>
              </a:lnSpc>
              <a:spcBef>
                <a:spcPts val="1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During priority subjects</a:t>
            </a:r>
          </a:p>
          <a:p>
            <a:pPr marL="800100" lvl="1" indent="-342900">
              <a:lnSpc>
                <a:spcPct val="107000"/>
              </a:lnSpc>
              <a:spcBef>
                <a:spcPts val="1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Active breaks</a:t>
            </a:r>
          </a:p>
          <a:p>
            <a:pPr marL="800100" lvl="1" indent="-342900">
              <a:lnSpc>
                <a:spcPct val="107000"/>
              </a:lnSpc>
              <a:spcBef>
                <a:spcPts val="1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targeted young people</a:t>
            </a:r>
          </a:p>
          <a:p>
            <a:pPr marL="800100" lvl="1" indent="-342900">
              <a:lnSpc>
                <a:spcPct val="107000"/>
              </a:lnSpc>
              <a:spcBef>
                <a:spcPts val="1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a difficult time of year</a:t>
            </a:r>
          </a:p>
          <a:p>
            <a:pPr marL="800100" lvl="1" indent="-342900">
              <a:lnSpc>
                <a:spcPct val="107000"/>
              </a:lnSpc>
              <a:spcBef>
                <a:spcPts val="1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Timetabling</a:t>
            </a: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young people into community activity</a:t>
            </a:r>
          </a:p>
          <a:p>
            <a:pPr marL="800100" lvl="1" indent="-342900">
              <a:lnSpc>
                <a:spcPct val="107000"/>
              </a:lnSpc>
              <a:spcBef>
                <a:spcPts val="10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3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DE293-DB69-4946-8D2E-7BD4EACB3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D4D59D5-80CF-4EA4-8A23-3DD3BC6BE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136" y="1253331"/>
            <a:ext cx="83759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charset="0"/>
                <a:ea typeface="Open Sans" panose="020B0604020202020204" charset="0"/>
                <a:cs typeface="Open Sans" panose="020B0604020202020204" charset="0"/>
              </a:rPr>
              <a:t>Physical activity is a tool that can help improve important outcomes</a:t>
            </a:r>
          </a:p>
          <a:p>
            <a:pPr marL="0" indent="0">
              <a:buNone/>
            </a:pPr>
            <a:endParaRPr lang="en-GB" sz="3400" dirty="0">
              <a:solidFill>
                <a:schemeClr val="tx1">
                  <a:lumMod val="75000"/>
                  <a:lumOff val="25000"/>
                </a:schemeClr>
              </a:solidFill>
              <a:latin typeface="Bebas Neue" panose="020B0606020202050201" charset="0"/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buNone/>
            </a:pPr>
            <a:r>
              <a:rPr lang="en-GB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charset="0"/>
                <a:ea typeface="Open Sans" panose="020B0604020202020204" charset="0"/>
                <a:cs typeface="Open Sans" panose="020B0604020202020204" charset="0"/>
              </a:rPr>
              <a:t>The PE and Sport Premium is ring-fenced funding to help you to do that</a:t>
            </a:r>
          </a:p>
          <a:p>
            <a:pPr marL="0" indent="0">
              <a:buNone/>
            </a:pPr>
            <a:endParaRPr lang="en-GB" sz="3400" dirty="0">
              <a:solidFill>
                <a:schemeClr val="tx1">
                  <a:lumMod val="75000"/>
                  <a:lumOff val="25000"/>
                </a:schemeClr>
              </a:solidFill>
              <a:latin typeface="Bebas Neue" panose="020B0606020202050201" charset="0"/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buNone/>
            </a:pPr>
            <a:r>
              <a:rPr lang="en-GB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charset="0"/>
                <a:ea typeface="Open Sans" panose="020B0604020202020204" charset="0"/>
                <a:cs typeface="Open Sans" panose="020B0604020202020204" charset="0"/>
              </a:rPr>
              <a:t>How is spend planned in your school to maximise this funding?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70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621</Words>
  <Application>Microsoft Office PowerPoint</Application>
  <PresentationFormat>Widescreen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Bebas Neue</vt:lpstr>
      <vt:lpstr>Calibri Light</vt:lpstr>
      <vt:lpstr>Open Sans</vt:lpstr>
      <vt:lpstr>Calibri</vt:lpstr>
      <vt:lpstr>Open Sans Light</vt:lpstr>
      <vt:lpstr>Open Sans Semibold</vt:lpstr>
      <vt:lpstr>KBPlanetEarth</vt:lpstr>
      <vt:lpstr>Symbol</vt:lpstr>
      <vt:lpstr>Arial</vt:lpstr>
      <vt:lpstr>Office Theme</vt:lpstr>
      <vt:lpstr>3_Office Theme</vt:lpstr>
      <vt:lpstr>PowerPoint Presentation</vt:lpstr>
      <vt:lpstr>PowerPoint Presentation</vt:lpstr>
      <vt:lpstr>Why should WE INCREASE THE physical activity LEVELS OF OUR PUPILS?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Lister</dc:creator>
  <cp:lastModifiedBy>Thompson, Joanne</cp:lastModifiedBy>
  <cp:revision>62</cp:revision>
  <cp:lastPrinted>2019-11-01T11:19:43Z</cp:lastPrinted>
  <dcterms:created xsi:type="dcterms:W3CDTF">2017-07-04T10:07:29Z</dcterms:created>
  <dcterms:modified xsi:type="dcterms:W3CDTF">2019-11-07T09:49:18Z</dcterms:modified>
</cp:coreProperties>
</file>