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761C8-A03E-40EB-B7FB-B7AC315A71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455664D-0B52-4151-8ED4-11F20880A6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3B537CD-50B3-4FA1-BDC8-E052F3A1C2FB}"/>
              </a:ext>
            </a:extLst>
          </p:cNvPr>
          <p:cNvSpPr>
            <a:spLocks noGrp="1"/>
          </p:cNvSpPr>
          <p:nvPr>
            <p:ph type="dt" sz="half" idx="10"/>
          </p:nvPr>
        </p:nvSpPr>
        <p:spPr/>
        <p:txBody>
          <a:bodyPr/>
          <a:lstStyle/>
          <a:p>
            <a:fld id="{DF2C2435-3A33-4884-8FE5-C80EBA09EB03}" type="datetimeFigureOut">
              <a:rPr lang="en-GB" smtClean="0"/>
              <a:t>19/11/2019</a:t>
            </a:fld>
            <a:endParaRPr lang="en-GB"/>
          </a:p>
        </p:txBody>
      </p:sp>
      <p:sp>
        <p:nvSpPr>
          <p:cNvPr id="5" name="Footer Placeholder 4">
            <a:extLst>
              <a:ext uri="{FF2B5EF4-FFF2-40B4-BE49-F238E27FC236}">
                <a16:creationId xmlns:a16="http://schemas.microsoft.com/office/drawing/2014/main" id="{A9016F0E-BDF6-4F9A-B3D0-8AC9A681EF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2D15FF-1E52-4B19-B098-334E54BF313F}"/>
              </a:ext>
            </a:extLst>
          </p:cNvPr>
          <p:cNvSpPr>
            <a:spLocks noGrp="1"/>
          </p:cNvSpPr>
          <p:nvPr>
            <p:ph type="sldNum" sz="quarter" idx="12"/>
          </p:nvPr>
        </p:nvSpPr>
        <p:spPr/>
        <p:txBody>
          <a:bodyPr/>
          <a:lstStyle/>
          <a:p>
            <a:fld id="{BAE10389-3B25-40C7-BFAB-6899BCFBCD0F}" type="slidenum">
              <a:rPr lang="en-GB" smtClean="0"/>
              <a:t>‹#›</a:t>
            </a:fld>
            <a:endParaRPr lang="en-GB"/>
          </a:p>
        </p:txBody>
      </p:sp>
    </p:spTree>
    <p:extLst>
      <p:ext uri="{BB962C8B-B14F-4D97-AF65-F5344CB8AC3E}">
        <p14:creationId xmlns:p14="http://schemas.microsoft.com/office/powerpoint/2010/main" val="3606716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968AD-6100-4667-9BE7-AEC1E3507F7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3382FD-266B-471E-8160-0C44E424A6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87A700-444F-484A-9366-5693E2C0465E}"/>
              </a:ext>
            </a:extLst>
          </p:cNvPr>
          <p:cNvSpPr>
            <a:spLocks noGrp="1"/>
          </p:cNvSpPr>
          <p:nvPr>
            <p:ph type="dt" sz="half" idx="10"/>
          </p:nvPr>
        </p:nvSpPr>
        <p:spPr/>
        <p:txBody>
          <a:bodyPr/>
          <a:lstStyle/>
          <a:p>
            <a:fld id="{DF2C2435-3A33-4884-8FE5-C80EBA09EB03}" type="datetimeFigureOut">
              <a:rPr lang="en-GB" smtClean="0"/>
              <a:t>19/11/2019</a:t>
            </a:fld>
            <a:endParaRPr lang="en-GB"/>
          </a:p>
        </p:txBody>
      </p:sp>
      <p:sp>
        <p:nvSpPr>
          <p:cNvPr id="5" name="Footer Placeholder 4">
            <a:extLst>
              <a:ext uri="{FF2B5EF4-FFF2-40B4-BE49-F238E27FC236}">
                <a16:creationId xmlns:a16="http://schemas.microsoft.com/office/drawing/2014/main" id="{F3F04B4F-0350-4EE3-A808-5DA61CD5FF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FADAC9-7F74-4792-A407-A873E35816AB}"/>
              </a:ext>
            </a:extLst>
          </p:cNvPr>
          <p:cNvSpPr>
            <a:spLocks noGrp="1"/>
          </p:cNvSpPr>
          <p:nvPr>
            <p:ph type="sldNum" sz="quarter" idx="12"/>
          </p:nvPr>
        </p:nvSpPr>
        <p:spPr/>
        <p:txBody>
          <a:bodyPr/>
          <a:lstStyle/>
          <a:p>
            <a:fld id="{BAE10389-3B25-40C7-BFAB-6899BCFBCD0F}" type="slidenum">
              <a:rPr lang="en-GB" smtClean="0"/>
              <a:t>‹#›</a:t>
            </a:fld>
            <a:endParaRPr lang="en-GB"/>
          </a:p>
        </p:txBody>
      </p:sp>
    </p:spTree>
    <p:extLst>
      <p:ext uri="{BB962C8B-B14F-4D97-AF65-F5344CB8AC3E}">
        <p14:creationId xmlns:p14="http://schemas.microsoft.com/office/powerpoint/2010/main" val="1249082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823874-2E43-4102-9EB4-A2EB6E4FC35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8A1B00-4C24-47E0-93BE-E0022754A6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23B5BC-8094-4D42-8C5E-B9A1BDEAE6C9}"/>
              </a:ext>
            </a:extLst>
          </p:cNvPr>
          <p:cNvSpPr>
            <a:spLocks noGrp="1"/>
          </p:cNvSpPr>
          <p:nvPr>
            <p:ph type="dt" sz="half" idx="10"/>
          </p:nvPr>
        </p:nvSpPr>
        <p:spPr/>
        <p:txBody>
          <a:bodyPr/>
          <a:lstStyle/>
          <a:p>
            <a:fld id="{DF2C2435-3A33-4884-8FE5-C80EBA09EB03}" type="datetimeFigureOut">
              <a:rPr lang="en-GB" smtClean="0"/>
              <a:t>19/11/2019</a:t>
            </a:fld>
            <a:endParaRPr lang="en-GB"/>
          </a:p>
        </p:txBody>
      </p:sp>
      <p:sp>
        <p:nvSpPr>
          <p:cNvPr id="5" name="Footer Placeholder 4">
            <a:extLst>
              <a:ext uri="{FF2B5EF4-FFF2-40B4-BE49-F238E27FC236}">
                <a16:creationId xmlns:a16="http://schemas.microsoft.com/office/drawing/2014/main" id="{4CD5B373-7514-48D4-89B4-53B109BF6B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C5429A-95DF-49A3-B5D5-24E080F05203}"/>
              </a:ext>
            </a:extLst>
          </p:cNvPr>
          <p:cNvSpPr>
            <a:spLocks noGrp="1"/>
          </p:cNvSpPr>
          <p:nvPr>
            <p:ph type="sldNum" sz="quarter" idx="12"/>
          </p:nvPr>
        </p:nvSpPr>
        <p:spPr/>
        <p:txBody>
          <a:bodyPr/>
          <a:lstStyle/>
          <a:p>
            <a:fld id="{BAE10389-3B25-40C7-BFAB-6899BCFBCD0F}" type="slidenum">
              <a:rPr lang="en-GB" smtClean="0"/>
              <a:t>‹#›</a:t>
            </a:fld>
            <a:endParaRPr lang="en-GB"/>
          </a:p>
        </p:txBody>
      </p:sp>
    </p:spTree>
    <p:extLst>
      <p:ext uri="{BB962C8B-B14F-4D97-AF65-F5344CB8AC3E}">
        <p14:creationId xmlns:p14="http://schemas.microsoft.com/office/powerpoint/2010/main" val="4054344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4E9CC-6369-482B-B0B9-C7193CD7BD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ADB21F-5967-4BA7-8A85-18B1764B39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6C8CC3-8AD2-48F9-846B-7E900313338D}"/>
              </a:ext>
            </a:extLst>
          </p:cNvPr>
          <p:cNvSpPr>
            <a:spLocks noGrp="1"/>
          </p:cNvSpPr>
          <p:nvPr>
            <p:ph type="dt" sz="half" idx="10"/>
          </p:nvPr>
        </p:nvSpPr>
        <p:spPr/>
        <p:txBody>
          <a:bodyPr/>
          <a:lstStyle/>
          <a:p>
            <a:fld id="{DF2C2435-3A33-4884-8FE5-C80EBA09EB03}" type="datetimeFigureOut">
              <a:rPr lang="en-GB" smtClean="0"/>
              <a:t>19/11/2019</a:t>
            </a:fld>
            <a:endParaRPr lang="en-GB"/>
          </a:p>
        </p:txBody>
      </p:sp>
      <p:sp>
        <p:nvSpPr>
          <p:cNvPr id="5" name="Footer Placeholder 4">
            <a:extLst>
              <a:ext uri="{FF2B5EF4-FFF2-40B4-BE49-F238E27FC236}">
                <a16:creationId xmlns:a16="http://schemas.microsoft.com/office/drawing/2014/main" id="{9703CD62-F0FC-4AEB-A186-1AD98E900E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65A943-81C6-4A40-81DF-8C2867ECC365}"/>
              </a:ext>
            </a:extLst>
          </p:cNvPr>
          <p:cNvSpPr>
            <a:spLocks noGrp="1"/>
          </p:cNvSpPr>
          <p:nvPr>
            <p:ph type="sldNum" sz="quarter" idx="12"/>
          </p:nvPr>
        </p:nvSpPr>
        <p:spPr/>
        <p:txBody>
          <a:bodyPr/>
          <a:lstStyle/>
          <a:p>
            <a:fld id="{BAE10389-3B25-40C7-BFAB-6899BCFBCD0F}" type="slidenum">
              <a:rPr lang="en-GB" smtClean="0"/>
              <a:t>‹#›</a:t>
            </a:fld>
            <a:endParaRPr lang="en-GB"/>
          </a:p>
        </p:txBody>
      </p:sp>
    </p:spTree>
    <p:extLst>
      <p:ext uri="{BB962C8B-B14F-4D97-AF65-F5344CB8AC3E}">
        <p14:creationId xmlns:p14="http://schemas.microsoft.com/office/powerpoint/2010/main" val="161291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FE074-BD7F-41BE-9F9A-D2E73798FE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34BDB8D-70A7-4A68-9DF8-615609293F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8F92F1-C48D-4259-9614-0A7D499F9987}"/>
              </a:ext>
            </a:extLst>
          </p:cNvPr>
          <p:cNvSpPr>
            <a:spLocks noGrp="1"/>
          </p:cNvSpPr>
          <p:nvPr>
            <p:ph type="dt" sz="half" idx="10"/>
          </p:nvPr>
        </p:nvSpPr>
        <p:spPr/>
        <p:txBody>
          <a:bodyPr/>
          <a:lstStyle/>
          <a:p>
            <a:fld id="{DF2C2435-3A33-4884-8FE5-C80EBA09EB03}" type="datetimeFigureOut">
              <a:rPr lang="en-GB" smtClean="0"/>
              <a:t>19/11/2019</a:t>
            </a:fld>
            <a:endParaRPr lang="en-GB"/>
          </a:p>
        </p:txBody>
      </p:sp>
      <p:sp>
        <p:nvSpPr>
          <p:cNvPr id="5" name="Footer Placeholder 4">
            <a:extLst>
              <a:ext uri="{FF2B5EF4-FFF2-40B4-BE49-F238E27FC236}">
                <a16:creationId xmlns:a16="http://schemas.microsoft.com/office/drawing/2014/main" id="{12E509F2-2739-4F50-95ED-05D9C6BAA4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EDD099-93FD-4915-9F83-18AD75FE46E4}"/>
              </a:ext>
            </a:extLst>
          </p:cNvPr>
          <p:cNvSpPr>
            <a:spLocks noGrp="1"/>
          </p:cNvSpPr>
          <p:nvPr>
            <p:ph type="sldNum" sz="quarter" idx="12"/>
          </p:nvPr>
        </p:nvSpPr>
        <p:spPr/>
        <p:txBody>
          <a:bodyPr/>
          <a:lstStyle/>
          <a:p>
            <a:fld id="{BAE10389-3B25-40C7-BFAB-6899BCFBCD0F}" type="slidenum">
              <a:rPr lang="en-GB" smtClean="0"/>
              <a:t>‹#›</a:t>
            </a:fld>
            <a:endParaRPr lang="en-GB"/>
          </a:p>
        </p:txBody>
      </p:sp>
    </p:spTree>
    <p:extLst>
      <p:ext uri="{BB962C8B-B14F-4D97-AF65-F5344CB8AC3E}">
        <p14:creationId xmlns:p14="http://schemas.microsoft.com/office/powerpoint/2010/main" val="3213232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EAE7F-A323-451C-A98B-6257771615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EBD624E-CC12-4EBD-87E6-F898CA7889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DDD8FCD-054F-4D59-B310-069ACEA64C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3B2089-6BCC-41B3-B4BF-F9027A83359A}"/>
              </a:ext>
            </a:extLst>
          </p:cNvPr>
          <p:cNvSpPr>
            <a:spLocks noGrp="1"/>
          </p:cNvSpPr>
          <p:nvPr>
            <p:ph type="dt" sz="half" idx="10"/>
          </p:nvPr>
        </p:nvSpPr>
        <p:spPr/>
        <p:txBody>
          <a:bodyPr/>
          <a:lstStyle/>
          <a:p>
            <a:fld id="{DF2C2435-3A33-4884-8FE5-C80EBA09EB03}" type="datetimeFigureOut">
              <a:rPr lang="en-GB" smtClean="0"/>
              <a:t>19/11/2019</a:t>
            </a:fld>
            <a:endParaRPr lang="en-GB"/>
          </a:p>
        </p:txBody>
      </p:sp>
      <p:sp>
        <p:nvSpPr>
          <p:cNvPr id="6" name="Footer Placeholder 5">
            <a:extLst>
              <a:ext uri="{FF2B5EF4-FFF2-40B4-BE49-F238E27FC236}">
                <a16:creationId xmlns:a16="http://schemas.microsoft.com/office/drawing/2014/main" id="{EF93A23F-F99F-4C8C-A357-E46442A9F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85DBB1-A1DC-4300-ADD4-F2004E0DAC25}"/>
              </a:ext>
            </a:extLst>
          </p:cNvPr>
          <p:cNvSpPr>
            <a:spLocks noGrp="1"/>
          </p:cNvSpPr>
          <p:nvPr>
            <p:ph type="sldNum" sz="quarter" idx="12"/>
          </p:nvPr>
        </p:nvSpPr>
        <p:spPr/>
        <p:txBody>
          <a:bodyPr/>
          <a:lstStyle/>
          <a:p>
            <a:fld id="{BAE10389-3B25-40C7-BFAB-6899BCFBCD0F}" type="slidenum">
              <a:rPr lang="en-GB" smtClean="0"/>
              <a:t>‹#›</a:t>
            </a:fld>
            <a:endParaRPr lang="en-GB"/>
          </a:p>
        </p:txBody>
      </p:sp>
    </p:spTree>
    <p:extLst>
      <p:ext uri="{BB962C8B-B14F-4D97-AF65-F5344CB8AC3E}">
        <p14:creationId xmlns:p14="http://schemas.microsoft.com/office/powerpoint/2010/main" val="332822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84676-5CFB-419C-B0CD-D7B5715FD42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A92E55-777F-4E10-BCA7-BBBEB052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5E1D4D-9983-4A10-A188-D5040FC778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8E8C2DE-E4A8-42F8-B693-7D0282CD4C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0D0C50-E55C-4F83-9AC6-0E39F3AF6E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BD0A3EE-2176-4EA0-8F68-0793E1DF94B9}"/>
              </a:ext>
            </a:extLst>
          </p:cNvPr>
          <p:cNvSpPr>
            <a:spLocks noGrp="1"/>
          </p:cNvSpPr>
          <p:nvPr>
            <p:ph type="dt" sz="half" idx="10"/>
          </p:nvPr>
        </p:nvSpPr>
        <p:spPr/>
        <p:txBody>
          <a:bodyPr/>
          <a:lstStyle/>
          <a:p>
            <a:fld id="{DF2C2435-3A33-4884-8FE5-C80EBA09EB03}" type="datetimeFigureOut">
              <a:rPr lang="en-GB" smtClean="0"/>
              <a:t>19/11/2019</a:t>
            </a:fld>
            <a:endParaRPr lang="en-GB"/>
          </a:p>
        </p:txBody>
      </p:sp>
      <p:sp>
        <p:nvSpPr>
          <p:cNvPr id="8" name="Footer Placeholder 7">
            <a:extLst>
              <a:ext uri="{FF2B5EF4-FFF2-40B4-BE49-F238E27FC236}">
                <a16:creationId xmlns:a16="http://schemas.microsoft.com/office/drawing/2014/main" id="{B48144D0-8DB0-44CA-98C4-D2AA36A90D2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872283A-649E-41A2-B389-4ED5F5F5EA1E}"/>
              </a:ext>
            </a:extLst>
          </p:cNvPr>
          <p:cNvSpPr>
            <a:spLocks noGrp="1"/>
          </p:cNvSpPr>
          <p:nvPr>
            <p:ph type="sldNum" sz="quarter" idx="12"/>
          </p:nvPr>
        </p:nvSpPr>
        <p:spPr/>
        <p:txBody>
          <a:bodyPr/>
          <a:lstStyle/>
          <a:p>
            <a:fld id="{BAE10389-3B25-40C7-BFAB-6899BCFBCD0F}" type="slidenum">
              <a:rPr lang="en-GB" smtClean="0"/>
              <a:t>‹#›</a:t>
            </a:fld>
            <a:endParaRPr lang="en-GB"/>
          </a:p>
        </p:txBody>
      </p:sp>
    </p:spTree>
    <p:extLst>
      <p:ext uri="{BB962C8B-B14F-4D97-AF65-F5344CB8AC3E}">
        <p14:creationId xmlns:p14="http://schemas.microsoft.com/office/powerpoint/2010/main" val="2732053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E0C61-06DE-4EB7-945B-66377630CC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C33EEC3-0F7E-42C9-B62F-2A3AE081C1AB}"/>
              </a:ext>
            </a:extLst>
          </p:cNvPr>
          <p:cNvSpPr>
            <a:spLocks noGrp="1"/>
          </p:cNvSpPr>
          <p:nvPr>
            <p:ph type="dt" sz="half" idx="10"/>
          </p:nvPr>
        </p:nvSpPr>
        <p:spPr/>
        <p:txBody>
          <a:bodyPr/>
          <a:lstStyle/>
          <a:p>
            <a:fld id="{DF2C2435-3A33-4884-8FE5-C80EBA09EB03}" type="datetimeFigureOut">
              <a:rPr lang="en-GB" smtClean="0"/>
              <a:t>19/11/2019</a:t>
            </a:fld>
            <a:endParaRPr lang="en-GB"/>
          </a:p>
        </p:txBody>
      </p:sp>
      <p:sp>
        <p:nvSpPr>
          <p:cNvPr id="4" name="Footer Placeholder 3">
            <a:extLst>
              <a:ext uri="{FF2B5EF4-FFF2-40B4-BE49-F238E27FC236}">
                <a16:creationId xmlns:a16="http://schemas.microsoft.com/office/drawing/2014/main" id="{1BD0EB4D-5E4F-4A49-AB28-2FD6FA9BC3F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B199FB8-E48D-4581-8B14-FEEEA45A0177}"/>
              </a:ext>
            </a:extLst>
          </p:cNvPr>
          <p:cNvSpPr>
            <a:spLocks noGrp="1"/>
          </p:cNvSpPr>
          <p:nvPr>
            <p:ph type="sldNum" sz="quarter" idx="12"/>
          </p:nvPr>
        </p:nvSpPr>
        <p:spPr/>
        <p:txBody>
          <a:bodyPr/>
          <a:lstStyle/>
          <a:p>
            <a:fld id="{BAE10389-3B25-40C7-BFAB-6899BCFBCD0F}" type="slidenum">
              <a:rPr lang="en-GB" smtClean="0"/>
              <a:t>‹#›</a:t>
            </a:fld>
            <a:endParaRPr lang="en-GB"/>
          </a:p>
        </p:txBody>
      </p:sp>
    </p:spTree>
    <p:extLst>
      <p:ext uri="{BB962C8B-B14F-4D97-AF65-F5344CB8AC3E}">
        <p14:creationId xmlns:p14="http://schemas.microsoft.com/office/powerpoint/2010/main" val="954714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45F931-EBB0-43D4-AB73-1200975F9DFD}"/>
              </a:ext>
            </a:extLst>
          </p:cNvPr>
          <p:cNvSpPr>
            <a:spLocks noGrp="1"/>
          </p:cNvSpPr>
          <p:nvPr>
            <p:ph type="dt" sz="half" idx="10"/>
          </p:nvPr>
        </p:nvSpPr>
        <p:spPr/>
        <p:txBody>
          <a:bodyPr/>
          <a:lstStyle/>
          <a:p>
            <a:fld id="{DF2C2435-3A33-4884-8FE5-C80EBA09EB03}" type="datetimeFigureOut">
              <a:rPr lang="en-GB" smtClean="0"/>
              <a:t>19/11/2019</a:t>
            </a:fld>
            <a:endParaRPr lang="en-GB"/>
          </a:p>
        </p:txBody>
      </p:sp>
      <p:sp>
        <p:nvSpPr>
          <p:cNvPr id="3" name="Footer Placeholder 2">
            <a:extLst>
              <a:ext uri="{FF2B5EF4-FFF2-40B4-BE49-F238E27FC236}">
                <a16:creationId xmlns:a16="http://schemas.microsoft.com/office/drawing/2014/main" id="{9EA10701-0EDE-460F-A9D3-AE6787B020A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5445783-E889-40AE-A83B-76738D612449}"/>
              </a:ext>
            </a:extLst>
          </p:cNvPr>
          <p:cNvSpPr>
            <a:spLocks noGrp="1"/>
          </p:cNvSpPr>
          <p:nvPr>
            <p:ph type="sldNum" sz="quarter" idx="12"/>
          </p:nvPr>
        </p:nvSpPr>
        <p:spPr/>
        <p:txBody>
          <a:bodyPr/>
          <a:lstStyle/>
          <a:p>
            <a:fld id="{BAE10389-3B25-40C7-BFAB-6899BCFBCD0F}" type="slidenum">
              <a:rPr lang="en-GB" smtClean="0"/>
              <a:t>‹#›</a:t>
            </a:fld>
            <a:endParaRPr lang="en-GB"/>
          </a:p>
        </p:txBody>
      </p:sp>
    </p:spTree>
    <p:extLst>
      <p:ext uri="{BB962C8B-B14F-4D97-AF65-F5344CB8AC3E}">
        <p14:creationId xmlns:p14="http://schemas.microsoft.com/office/powerpoint/2010/main" val="2822711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D68B7-D24F-4AED-B453-996B143197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D7220D8-AF60-4CE6-9124-FC776C7206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93C7DEC-9EBE-4756-80E1-8190C25FDF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10B8B0-E11A-4881-866B-B77741CABD75}"/>
              </a:ext>
            </a:extLst>
          </p:cNvPr>
          <p:cNvSpPr>
            <a:spLocks noGrp="1"/>
          </p:cNvSpPr>
          <p:nvPr>
            <p:ph type="dt" sz="half" idx="10"/>
          </p:nvPr>
        </p:nvSpPr>
        <p:spPr/>
        <p:txBody>
          <a:bodyPr/>
          <a:lstStyle/>
          <a:p>
            <a:fld id="{DF2C2435-3A33-4884-8FE5-C80EBA09EB03}" type="datetimeFigureOut">
              <a:rPr lang="en-GB" smtClean="0"/>
              <a:t>19/11/2019</a:t>
            </a:fld>
            <a:endParaRPr lang="en-GB"/>
          </a:p>
        </p:txBody>
      </p:sp>
      <p:sp>
        <p:nvSpPr>
          <p:cNvPr id="6" name="Footer Placeholder 5">
            <a:extLst>
              <a:ext uri="{FF2B5EF4-FFF2-40B4-BE49-F238E27FC236}">
                <a16:creationId xmlns:a16="http://schemas.microsoft.com/office/drawing/2014/main" id="{E4340B4B-3683-4A48-A092-AD20F10B55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D9D23C-385E-46DB-B38C-11917D13E8CD}"/>
              </a:ext>
            </a:extLst>
          </p:cNvPr>
          <p:cNvSpPr>
            <a:spLocks noGrp="1"/>
          </p:cNvSpPr>
          <p:nvPr>
            <p:ph type="sldNum" sz="quarter" idx="12"/>
          </p:nvPr>
        </p:nvSpPr>
        <p:spPr/>
        <p:txBody>
          <a:bodyPr/>
          <a:lstStyle/>
          <a:p>
            <a:fld id="{BAE10389-3B25-40C7-BFAB-6899BCFBCD0F}" type="slidenum">
              <a:rPr lang="en-GB" smtClean="0"/>
              <a:t>‹#›</a:t>
            </a:fld>
            <a:endParaRPr lang="en-GB"/>
          </a:p>
        </p:txBody>
      </p:sp>
    </p:spTree>
    <p:extLst>
      <p:ext uri="{BB962C8B-B14F-4D97-AF65-F5344CB8AC3E}">
        <p14:creationId xmlns:p14="http://schemas.microsoft.com/office/powerpoint/2010/main" val="204535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D3DD3-B763-4233-BA6A-F6F71E10DE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8CB28CF-BC0F-491F-80E7-6E83D60A94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8E88411-D1AE-47CB-ACE8-8AA46FCD64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505C1B-7A1E-42C3-ACCC-D4AE1AB9A602}"/>
              </a:ext>
            </a:extLst>
          </p:cNvPr>
          <p:cNvSpPr>
            <a:spLocks noGrp="1"/>
          </p:cNvSpPr>
          <p:nvPr>
            <p:ph type="dt" sz="half" idx="10"/>
          </p:nvPr>
        </p:nvSpPr>
        <p:spPr/>
        <p:txBody>
          <a:bodyPr/>
          <a:lstStyle/>
          <a:p>
            <a:fld id="{DF2C2435-3A33-4884-8FE5-C80EBA09EB03}" type="datetimeFigureOut">
              <a:rPr lang="en-GB" smtClean="0"/>
              <a:t>19/11/2019</a:t>
            </a:fld>
            <a:endParaRPr lang="en-GB"/>
          </a:p>
        </p:txBody>
      </p:sp>
      <p:sp>
        <p:nvSpPr>
          <p:cNvPr id="6" name="Footer Placeholder 5">
            <a:extLst>
              <a:ext uri="{FF2B5EF4-FFF2-40B4-BE49-F238E27FC236}">
                <a16:creationId xmlns:a16="http://schemas.microsoft.com/office/drawing/2014/main" id="{3B9A4007-8CE2-4086-9CD5-62F93C2E63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B600C4-BDC4-428A-93F3-3F221A7F7937}"/>
              </a:ext>
            </a:extLst>
          </p:cNvPr>
          <p:cNvSpPr>
            <a:spLocks noGrp="1"/>
          </p:cNvSpPr>
          <p:nvPr>
            <p:ph type="sldNum" sz="quarter" idx="12"/>
          </p:nvPr>
        </p:nvSpPr>
        <p:spPr/>
        <p:txBody>
          <a:bodyPr/>
          <a:lstStyle/>
          <a:p>
            <a:fld id="{BAE10389-3B25-40C7-BFAB-6899BCFBCD0F}" type="slidenum">
              <a:rPr lang="en-GB" smtClean="0"/>
              <a:t>‹#›</a:t>
            </a:fld>
            <a:endParaRPr lang="en-GB"/>
          </a:p>
        </p:txBody>
      </p:sp>
    </p:spTree>
    <p:extLst>
      <p:ext uri="{BB962C8B-B14F-4D97-AF65-F5344CB8AC3E}">
        <p14:creationId xmlns:p14="http://schemas.microsoft.com/office/powerpoint/2010/main" val="886789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BE0940-4CD2-4CAB-B267-6CB68775E9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56463F-2DC1-4541-A874-ED2A87BBAF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00CFF4-E932-4AD7-B59D-20F40B8C67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2C2435-3A33-4884-8FE5-C80EBA09EB03}" type="datetimeFigureOut">
              <a:rPr lang="en-GB" smtClean="0"/>
              <a:t>19/11/2019</a:t>
            </a:fld>
            <a:endParaRPr lang="en-GB"/>
          </a:p>
        </p:txBody>
      </p:sp>
      <p:sp>
        <p:nvSpPr>
          <p:cNvPr id="5" name="Footer Placeholder 4">
            <a:extLst>
              <a:ext uri="{FF2B5EF4-FFF2-40B4-BE49-F238E27FC236}">
                <a16:creationId xmlns:a16="http://schemas.microsoft.com/office/drawing/2014/main" id="{5E55178D-4C19-49F0-947A-B2E6123445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0C5F2F0-8AEF-4F9B-BE3A-14B60014CB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E10389-3B25-40C7-BFAB-6899BCFBCD0F}" type="slidenum">
              <a:rPr lang="en-GB" smtClean="0"/>
              <a:t>‹#›</a:t>
            </a:fld>
            <a:endParaRPr lang="en-GB"/>
          </a:p>
        </p:txBody>
      </p:sp>
    </p:spTree>
    <p:extLst>
      <p:ext uri="{BB962C8B-B14F-4D97-AF65-F5344CB8AC3E}">
        <p14:creationId xmlns:p14="http://schemas.microsoft.com/office/powerpoint/2010/main" val="544107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3B488-FA76-4631-BBEF-F8C647318B99}"/>
              </a:ext>
            </a:extLst>
          </p:cNvPr>
          <p:cNvSpPr>
            <a:spLocks noGrp="1"/>
          </p:cNvSpPr>
          <p:nvPr>
            <p:ph type="ctrTitle"/>
          </p:nvPr>
        </p:nvSpPr>
        <p:spPr/>
        <p:txBody>
          <a:bodyPr/>
          <a:lstStyle/>
          <a:p>
            <a:r>
              <a:rPr lang="en-GB" dirty="0"/>
              <a:t>Taverham Ofsted Experience</a:t>
            </a:r>
          </a:p>
        </p:txBody>
      </p:sp>
      <p:sp>
        <p:nvSpPr>
          <p:cNvPr id="3" name="Subtitle 2">
            <a:extLst>
              <a:ext uri="{FF2B5EF4-FFF2-40B4-BE49-F238E27FC236}">
                <a16:creationId xmlns:a16="http://schemas.microsoft.com/office/drawing/2014/main" id="{F3928CC1-1459-4CB9-ACAE-3348293CF773}"/>
              </a:ext>
            </a:extLst>
          </p:cNvPr>
          <p:cNvSpPr>
            <a:spLocks noGrp="1"/>
          </p:cNvSpPr>
          <p:nvPr>
            <p:ph type="subTitle" idx="1"/>
          </p:nvPr>
        </p:nvSpPr>
        <p:spPr/>
        <p:txBody>
          <a:bodyPr/>
          <a:lstStyle/>
          <a:p>
            <a:r>
              <a:rPr lang="en-GB" dirty="0"/>
              <a:t>Section 8</a:t>
            </a:r>
          </a:p>
        </p:txBody>
      </p:sp>
    </p:spTree>
    <p:extLst>
      <p:ext uri="{BB962C8B-B14F-4D97-AF65-F5344CB8AC3E}">
        <p14:creationId xmlns:p14="http://schemas.microsoft.com/office/powerpoint/2010/main" val="3027521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18B11-944B-4ACA-9369-C7F714921EB5}"/>
              </a:ext>
            </a:extLst>
          </p:cNvPr>
          <p:cNvSpPr>
            <a:spLocks noGrp="1"/>
          </p:cNvSpPr>
          <p:nvPr>
            <p:ph type="title"/>
          </p:nvPr>
        </p:nvSpPr>
        <p:spPr/>
        <p:txBody>
          <a:bodyPr/>
          <a:lstStyle/>
          <a:p>
            <a:r>
              <a:rPr lang="en-GB" dirty="0"/>
              <a:t>Process</a:t>
            </a:r>
          </a:p>
        </p:txBody>
      </p:sp>
      <p:sp>
        <p:nvSpPr>
          <p:cNvPr id="3" name="Content Placeholder 2">
            <a:extLst>
              <a:ext uri="{FF2B5EF4-FFF2-40B4-BE49-F238E27FC236}">
                <a16:creationId xmlns:a16="http://schemas.microsoft.com/office/drawing/2014/main" id="{AC193062-34AE-4189-953B-B704A7A97D1B}"/>
              </a:ext>
            </a:extLst>
          </p:cNvPr>
          <p:cNvSpPr>
            <a:spLocks noGrp="1"/>
          </p:cNvSpPr>
          <p:nvPr>
            <p:ph idx="1"/>
          </p:nvPr>
        </p:nvSpPr>
        <p:spPr/>
        <p:txBody>
          <a:bodyPr/>
          <a:lstStyle/>
          <a:p>
            <a:r>
              <a:rPr lang="en-GB" dirty="0"/>
              <a:t>1. Call from the admin team</a:t>
            </a:r>
          </a:p>
          <a:p>
            <a:r>
              <a:rPr lang="en-GB" dirty="0"/>
              <a:t>2. Call from lead inspector with some discussion of the following:</a:t>
            </a:r>
          </a:p>
          <a:p>
            <a:pPr>
              <a:buFont typeface="Wingdings" panose="05000000000000000000" pitchFamily="2" charset="2"/>
              <a:buChar char="Ø"/>
            </a:pPr>
            <a:r>
              <a:rPr lang="en-GB" dirty="0"/>
              <a:t>Type of inspection</a:t>
            </a:r>
          </a:p>
          <a:p>
            <a:pPr>
              <a:buFont typeface="Wingdings" panose="05000000000000000000" pitchFamily="2" charset="2"/>
              <a:buChar char="Ø"/>
            </a:pPr>
            <a:r>
              <a:rPr lang="en-GB" dirty="0"/>
              <a:t>Team and arrangements</a:t>
            </a:r>
          </a:p>
          <a:p>
            <a:pPr>
              <a:buFont typeface="Wingdings" panose="05000000000000000000" pitchFamily="2" charset="2"/>
              <a:buChar char="Ø"/>
            </a:pPr>
            <a:r>
              <a:rPr lang="en-GB" dirty="0"/>
              <a:t>Key subject areas – English, maths, science, Spanish</a:t>
            </a:r>
          </a:p>
          <a:p>
            <a:pPr>
              <a:buFont typeface="Wingdings" panose="05000000000000000000" pitchFamily="2" charset="2"/>
              <a:buChar char="Ø"/>
            </a:pPr>
            <a:r>
              <a:rPr lang="en-GB" dirty="0"/>
              <a:t>Suggestions of the key areas and meetings</a:t>
            </a:r>
          </a:p>
          <a:p>
            <a:pPr marL="0" indent="0">
              <a:buNone/>
            </a:pPr>
            <a:r>
              <a:rPr lang="en-GB" dirty="0"/>
              <a:t>3. Opportunity to delay second conversation</a:t>
            </a:r>
          </a:p>
          <a:p>
            <a:pPr>
              <a:buFont typeface="Wingdings" panose="05000000000000000000" pitchFamily="2" charset="2"/>
              <a:buChar char="Ø"/>
            </a:pPr>
            <a:r>
              <a:rPr lang="en-GB" dirty="0"/>
              <a:t>Views on subject areas</a:t>
            </a:r>
          </a:p>
        </p:txBody>
      </p:sp>
    </p:spTree>
    <p:extLst>
      <p:ext uri="{BB962C8B-B14F-4D97-AF65-F5344CB8AC3E}">
        <p14:creationId xmlns:p14="http://schemas.microsoft.com/office/powerpoint/2010/main" val="910807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CD2EC-8561-4CA4-9D31-B45F3E984561}"/>
              </a:ext>
            </a:extLst>
          </p:cNvPr>
          <p:cNvSpPr>
            <a:spLocks noGrp="1"/>
          </p:cNvSpPr>
          <p:nvPr>
            <p:ph type="title"/>
          </p:nvPr>
        </p:nvSpPr>
        <p:spPr/>
        <p:txBody>
          <a:bodyPr/>
          <a:lstStyle/>
          <a:p>
            <a:r>
              <a:rPr lang="en-GB" dirty="0"/>
              <a:t>Information Requested</a:t>
            </a:r>
          </a:p>
        </p:txBody>
      </p:sp>
      <p:sp>
        <p:nvSpPr>
          <p:cNvPr id="4" name="Content Placeholder 3">
            <a:extLst>
              <a:ext uri="{FF2B5EF4-FFF2-40B4-BE49-F238E27FC236}">
                <a16:creationId xmlns:a16="http://schemas.microsoft.com/office/drawing/2014/main" id="{AF3414CD-9C9C-4C13-A4DC-D99ED99B87F6}"/>
              </a:ext>
            </a:extLst>
          </p:cNvPr>
          <p:cNvSpPr>
            <a:spLocks noGrp="1"/>
          </p:cNvSpPr>
          <p:nvPr>
            <p:ph sz="half" idx="1"/>
          </p:nvPr>
        </p:nvSpPr>
        <p:spPr/>
        <p:txBody>
          <a:bodyPr>
            <a:normAutofit fontScale="77500" lnSpcReduction="20000"/>
          </a:bodyPr>
          <a:lstStyle/>
          <a:p>
            <a:r>
              <a:rPr lang="en-GB" dirty="0"/>
              <a:t>SIDP</a:t>
            </a:r>
          </a:p>
          <a:p>
            <a:r>
              <a:rPr lang="en-GB" dirty="0"/>
              <a:t>SEF</a:t>
            </a:r>
          </a:p>
          <a:p>
            <a:r>
              <a:rPr lang="en-GB" dirty="0"/>
              <a:t>List of all staff- mark NQT/NQT+1/new staff/vulnerable staff</a:t>
            </a:r>
          </a:p>
          <a:p>
            <a:r>
              <a:rPr lang="en-GB" dirty="0"/>
              <a:t>Timetable</a:t>
            </a:r>
          </a:p>
          <a:p>
            <a:r>
              <a:rPr lang="en-GB" dirty="0"/>
              <a:t>Exclusion logs</a:t>
            </a:r>
          </a:p>
          <a:p>
            <a:r>
              <a:rPr lang="en-GB" dirty="0"/>
              <a:t>Behaviour logs</a:t>
            </a:r>
          </a:p>
          <a:p>
            <a:r>
              <a:rPr lang="en-GB" dirty="0"/>
              <a:t>Internal isolation</a:t>
            </a:r>
          </a:p>
          <a:p>
            <a:r>
              <a:rPr lang="en-GB" dirty="0"/>
              <a:t>Sexual harassment and violence</a:t>
            </a:r>
          </a:p>
          <a:p>
            <a:r>
              <a:rPr lang="en-GB" dirty="0"/>
              <a:t>Bullying log</a:t>
            </a:r>
          </a:p>
          <a:p>
            <a:r>
              <a:rPr lang="en-GB" dirty="0"/>
              <a:t>CP referrals/ Open cases/FSP/multi agency plans/</a:t>
            </a:r>
            <a:r>
              <a:rPr lang="en-GB" dirty="0" err="1"/>
              <a:t>Lado</a:t>
            </a:r>
            <a:r>
              <a:rPr lang="en-GB" dirty="0"/>
              <a:t> referrals and outcomes/</a:t>
            </a:r>
          </a:p>
        </p:txBody>
      </p:sp>
      <p:sp>
        <p:nvSpPr>
          <p:cNvPr id="5" name="Content Placeholder 4">
            <a:extLst>
              <a:ext uri="{FF2B5EF4-FFF2-40B4-BE49-F238E27FC236}">
                <a16:creationId xmlns:a16="http://schemas.microsoft.com/office/drawing/2014/main" id="{88AABAF9-052D-4E91-9A85-864E8EE77DF1}"/>
              </a:ext>
            </a:extLst>
          </p:cNvPr>
          <p:cNvSpPr>
            <a:spLocks noGrp="1"/>
          </p:cNvSpPr>
          <p:nvPr>
            <p:ph sz="half" idx="2"/>
          </p:nvPr>
        </p:nvSpPr>
        <p:spPr/>
        <p:txBody>
          <a:bodyPr>
            <a:normAutofit fontScale="77500" lnSpcReduction="20000"/>
          </a:bodyPr>
          <a:lstStyle/>
          <a:p>
            <a:r>
              <a:rPr lang="en-GB" dirty="0"/>
              <a:t>Attendance/ all groups registers/leavers/records of any going to home school</a:t>
            </a:r>
          </a:p>
          <a:p>
            <a:endParaRPr lang="en-GB" dirty="0"/>
          </a:p>
          <a:p>
            <a:r>
              <a:rPr lang="en-GB" dirty="0"/>
              <a:t>Meetings with the </a:t>
            </a:r>
            <a:r>
              <a:rPr lang="en-GB" err="1"/>
              <a:t>following</a:t>
            </a:r>
            <a:r>
              <a:rPr lang="en-GB"/>
              <a:t>: Headteacher</a:t>
            </a:r>
            <a:r>
              <a:rPr lang="en-GB" dirty="0"/>
              <a:t>/ Behaviour lead/ Curriculum</a:t>
            </a:r>
            <a:r>
              <a:rPr lang="en-GB"/>
              <a:t>/teaching </a:t>
            </a:r>
            <a:r>
              <a:rPr lang="en-GB" dirty="0"/>
              <a:t>and Learning/ DSL/ Single Central Record/ SENCO/ Governors/Head of Sixth Form/Subject Leads/ PP Lead/CPD Leads/Support staff</a:t>
            </a:r>
          </a:p>
          <a:p>
            <a:endParaRPr lang="en-GB" dirty="0"/>
          </a:p>
        </p:txBody>
      </p:sp>
    </p:spTree>
    <p:extLst>
      <p:ext uri="{BB962C8B-B14F-4D97-AF65-F5344CB8AC3E}">
        <p14:creationId xmlns:p14="http://schemas.microsoft.com/office/powerpoint/2010/main" val="1710151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6AA38-4F64-4A66-90D6-0C30D4A6C74E}"/>
              </a:ext>
            </a:extLst>
          </p:cNvPr>
          <p:cNvSpPr>
            <a:spLocks noGrp="1"/>
          </p:cNvSpPr>
          <p:nvPr>
            <p:ph type="title"/>
          </p:nvPr>
        </p:nvSpPr>
        <p:spPr/>
        <p:txBody>
          <a:bodyPr/>
          <a:lstStyle/>
          <a:p>
            <a:r>
              <a:rPr lang="en-GB" dirty="0"/>
              <a:t>Subject Leads</a:t>
            </a:r>
          </a:p>
        </p:txBody>
      </p:sp>
      <p:sp>
        <p:nvSpPr>
          <p:cNvPr id="3" name="Content Placeholder 2">
            <a:extLst>
              <a:ext uri="{FF2B5EF4-FFF2-40B4-BE49-F238E27FC236}">
                <a16:creationId xmlns:a16="http://schemas.microsoft.com/office/drawing/2014/main" id="{8AB124B9-C4BA-4A45-AC3A-383CA9419520}"/>
              </a:ext>
            </a:extLst>
          </p:cNvPr>
          <p:cNvSpPr>
            <a:spLocks noGrp="1"/>
          </p:cNvSpPr>
          <p:nvPr>
            <p:ph sz="half" idx="1"/>
          </p:nvPr>
        </p:nvSpPr>
        <p:spPr>
          <a:xfrm>
            <a:off x="838200" y="1340427"/>
            <a:ext cx="5181600" cy="4836536"/>
          </a:xfrm>
        </p:spPr>
        <p:txBody>
          <a:bodyPr>
            <a:normAutofit fontScale="47500" lnSpcReduction="20000"/>
          </a:bodyPr>
          <a:lstStyle/>
          <a:p>
            <a:pPr marL="0" indent="0">
              <a:buNone/>
            </a:pPr>
            <a:endParaRPr lang="en-GB" sz="4200" dirty="0"/>
          </a:p>
          <a:p>
            <a:r>
              <a:rPr lang="en-GB" sz="4200" dirty="0"/>
              <a:t>Observing Lessons</a:t>
            </a:r>
          </a:p>
          <a:p>
            <a:r>
              <a:rPr lang="en-GB" sz="4200" dirty="0"/>
              <a:t>Book review of lessons watched</a:t>
            </a:r>
          </a:p>
          <a:p>
            <a:r>
              <a:rPr lang="en-GB" sz="4200" dirty="0"/>
              <a:t>Comparisons of work from split classes</a:t>
            </a:r>
          </a:p>
          <a:p>
            <a:r>
              <a:rPr lang="en-GB" sz="4200" dirty="0"/>
              <a:t>Meet with students seen in lesson</a:t>
            </a:r>
          </a:p>
          <a:p>
            <a:r>
              <a:rPr lang="en-GB" sz="4200" dirty="0"/>
              <a:t>Vision/SOW/assessments and overview of assessments/use of assessments in planning/progression of skills and knowledge/CPD/setting policy/challenge/gender differences/writing and literacy/misconceptions/meeting needs/ subject knowledge</a:t>
            </a:r>
          </a:p>
          <a:p>
            <a:r>
              <a:rPr lang="en-GB" sz="4200" dirty="0"/>
              <a:t>Transition work between phases</a:t>
            </a:r>
          </a:p>
          <a:p>
            <a:r>
              <a:rPr lang="en-GB" sz="4200" dirty="0"/>
              <a:t>Monitoring at subject lead level</a:t>
            </a:r>
          </a:p>
          <a:p>
            <a:endParaRPr lang="en-GB" sz="4200" dirty="0"/>
          </a:p>
        </p:txBody>
      </p:sp>
      <p:sp>
        <p:nvSpPr>
          <p:cNvPr id="4" name="Content Placeholder 3">
            <a:extLst>
              <a:ext uri="{FF2B5EF4-FFF2-40B4-BE49-F238E27FC236}">
                <a16:creationId xmlns:a16="http://schemas.microsoft.com/office/drawing/2014/main" id="{AFF538ED-F6A8-427C-9071-6FFA81C1A91A}"/>
              </a:ext>
            </a:extLst>
          </p:cNvPr>
          <p:cNvSpPr>
            <a:spLocks noGrp="1"/>
          </p:cNvSpPr>
          <p:nvPr>
            <p:ph sz="half" idx="2"/>
          </p:nvPr>
        </p:nvSpPr>
        <p:spPr>
          <a:xfrm>
            <a:off x="6172200" y="228600"/>
            <a:ext cx="5181600" cy="6400800"/>
          </a:xfrm>
        </p:spPr>
        <p:txBody>
          <a:bodyPr>
            <a:normAutofit fontScale="47500" lnSpcReduction="20000"/>
          </a:bodyPr>
          <a:lstStyle/>
          <a:p>
            <a:pPr lvl="0"/>
            <a:r>
              <a:rPr lang="en-GB" dirty="0"/>
              <a:t>How is your curriculum ambitious?</a:t>
            </a:r>
          </a:p>
          <a:p>
            <a:pPr lvl="0"/>
            <a:r>
              <a:rPr lang="en-GB" dirty="0"/>
              <a:t>How does it meet the need for all students particularly the disadvantaged?</a:t>
            </a:r>
          </a:p>
          <a:p>
            <a:pPr lvl="0"/>
            <a:r>
              <a:rPr lang="en-GB" dirty="0"/>
              <a:t>How do we ensure it has the knowledge and cultural capital they need to succeed in life?</a:t>
            </a:r>
          </a:p>
          <a:p>
            <a:pPr lvl="0"/>
            <a:r>
              <a:rPr lang="en-GB" dirty="0"/>
              <a:t>How do you know that your curriculum is not getting too difficult too soon?</a:t>
            </a:r>
          </a:p>
          <a:p>
            <a:pPr lvl="0"/>
            <a:r>
              <a:rPr lang="en-GB" dirty="0"/>
              <a:t>How does your curriculum ensure students remember and embed the knowledge and skills into their long term memory?</a:t>
            </a:r>
          </a:p>
          <a:p>
            <a:pPr lvl="0"/>
            <a:r>
              <a:rPr lang="en-GB" dirty="0"/>
              <a:t>What knowledge and skills are taught when and how is this developed throughout the year groups?</a:t>
            </a:r>
          </a:p>
          <a:p>
            <a:pPr lvl="0"/>
            <a:r>
              <a:rPr lang="en-GB" dirty="0"/>
              <a:t>How are you removing the ceiling so all ability groups have an ambitious curriculum?</a:t>
            </a:r>
          </a:p>
          <a:p>
            <a:pPr lvl="0"/>
            <a:r>
              <a:rPr lang="en-GB" dirty="0"/>
              <a:t>How does this tie into the National Curriculum and what is learned at primary?</a:t>
            </a:r>
          </a:p>
          <a:p>
            <a:pPr lvl="0"/>
            <a:r>
              <a:rPr lang="en-GB" dirty="0"/>
              <a:t>How are students with SEND supported to embrace this curriculum?  How do you ensure these students develop the knowledge skills and abilities in your subject and go onto use this with increasing fluency and independence?</a:t>
            </a:r>
          </a:p>
          <a:p>
            <a:pPr lvl="0"/>
            <a:r>
              <a:rPr lang="en-GB" dirty="0"/>
              <a:t>What strategies do you use in your Schemes of Work to identify gaps and reinforce prior learning?</a:t>
            </a:r>
          </a:p>
          <a:p>
            <a:pPr lvl="0"/>
            <a:r>
              <a:rPr lang="en-GB" dirty="0"/>
              <a:t>How do you know what the students know when they arrive in year 7 and when they arrive in your classroom at the start of term?</a:t>
            </a:r>
          </a:p>
          <a:p>
            <a:pPr lvl="0"/>
            <a:r>
              <a:rPr lang="en-GB" dirty="0"/>
              <a:t>Where do you want them to get to at the end of each year group/key stage in order to support their learning moving forward and provide life long preparation?</a:t>
            </a:r>
          </a:p>
          <a:p>
            <a:pPr lvl="0"/>
            <a:r>
              <a:rPr lang="en-GB" dirty="0"/>
              <a:t>How do we ensure the curriculum in our school and department is not narrowed for students or any group of students?</a:t>
            </a:r>
          </a:p>
          <a:p>
            <a:pPr lvl="0"/>
            <a:r>
              <a:rPr lang="en-GB" dirty="0"/>
              <a:t>What content in your subject is the most important to ensure your subject enables students to make progress?</a:t>
            </a:r>
          </a:p>
          <a:p>
            <a:pPr lvl="0"/>
            <a:r>
              <a:rPr lang="en-GB" dirty="0"/>
              <a:t>How do you keep up-to-date with subject knowledge?</a:t>
            </a:r>
          </a:p>
          <a:p>
            <a:endParaRPr lang="en-GB" dirty="0"/>
          </a:p>
        </p:txBody>
      </p:sp>
    </p:spTree>
    <p:extLst>
      <p:ext uri="{BB962C8B-B14F-4D97-AF65-F5344CB8AC3E}">
        <p14:creationId xmlns:p14="http://schemas.microsoft.com/office/powerpoint/2010/main" val="1968137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255FE-E7BD-4485-9C40-0E2A995B330D}"/>
              </a:ext>
            </a:extLst>
          </p:cNvPr>
          <p:cNvSpPr>
            <a:spLocks noGrp="1"/>
          </p:cNvSpPr>
          <p:nvPr>
            <p:ph type="title"/>
          </p:nvPr>
        </p:nvSpPr>
        <p:spPr/>
        <p:txBody>
          <a:bodyPr/>
          <a:lstStyle/>
          <a:p>
            <a:r>
              <a:rPr lang="en-GB" dirty="0"/>
              <a:t>Meetings</a:t>
            </a:r>
          </a:p>
        </p:txBody>
      </p:sp>
      <p:sp>
        <p:nvSpPr>
          <p:cNvPr id="4" name="Text Placeholder 3">
            <a:extLst>
              <a:ext uri="{FF2B5EF4-FFF2-40B4-BE49-F238E27FC236}">
                <a16:creationId xmlns:a16="http://schemas.microsoft.com/office/drawing/2014/main" id="{A3F3DFC1-CFE4-4CC9-88A3-047AD9612090}"/>
              </a:ext>
            </a:extLst>
          </p:cNvPr>
          <p:cNvSpPr>
            <a:spLocks noGrp="1"/>
          </p:cNvSpPr>
          <p:nvPr>
            <p:ph type="body" idx="1"/>
          </p:nvPr>
        </p:nvSpPr>
        <p:spPr/>
        <p:txBody>
          <a:bodyPr/>
          <a:lstStyle/>
          <a:p>
            <a:r>
              <a:rPr lang="en-GB" dirty="0"/>
              <a:t>Teacher meetings</a:t>
            </a:r>
          </a:p>
        </p:txBody>
      </p:sp>
      <p:sp>
        <p:nvSpPr>
          <p:cNvPr id="3" name="Content Placeholder 2">
            <a:extLst>
              <a:ext uri="{FF2B5EF4-FFF2-40B4-BE49-F238E27FC236}">
                <a16:creationId xmlns:a16="http://schemas.microsoft.com/office/drawing/2014/main" id="{0A1CD029-185D-4858-94F2-41854467DEB9}"/>
              </a:ext>
            </a:extLst>
          </p:cNvPr>
          <p:cNvSpPr>
            <a:spLocks noGrp="1"/>
          </p:cNvSpPr>
          <p:nvPr>
            <p:ph sz="half" idx="2"/>
          </p:nvPr>
        </p:nvSpPr>
        <p:spPr/>
        <p:txBody>
          <a:bodyPr/>
          <a:lstStyle/>
          <a:p>
            <a:r>
              <a:rPr lang="en-GB" dirty="0"/>
              <a:t>CPD/ induction/impact</a:t>
            </a:r>
          </a:p>
          <a:p>
            <a:r>
              <a:rPr lang="en-GB" dirty="0"/>
              <a:t>Workload</a:t>
            </a:r>
          </a:p>
          <a:p>
            <a:r>
              <a:rPr lang="en-GB" dirty="0"/>
              <a:t>Safeguarding</a:t>
            </a:r>
          </a:p>
          <a:p>
            <a:endParaRPr lang="en-GB" dirty="0"/>
          </a:p>
          <a:p>
            <a:endParaRPr lang="en-GB" dirty="0"/>
          </a:p>
        </p:txBody>
      </p:sp>
      <p:sp>
        <p:nvSpPr>
          <p:cNvPr id="5" name="Text Placeholder 4">
            <a:extLst>
              <a:ext uri="{FF2B5EF4-FFF2-40B4-BE49-F238E27FC236}">
                <a16:creationId xmlns:a16="http://schemas.microsoft.com/office/drawing/2014/main" id="{2EFBB9B7-A24C-4477-BC9C-5C5BB996F52B}"/>
              </a:ext>
            </a:extLst>
          </p:cNvPr>
          <p:cNvSpPr>
            <a:spLocks noGrp="1"/>
          </p:cNvSpPr>
          <p:nvPr>
            <p:ph type="body" sz="quarter" idx="3"/>
          </p:nvPr>
        </p:nvSpPr>
        <p:spPr/>
        <p:txBody>
          <a:bodyPr/>
          <a:lstStyle/>
          <a:p>
            <a:r>
              <a:rPr lang="en-GB" dirty="0"/>
              <a:t>Student meetings</a:t>
            </a:r>
          </a:p>
        </p:txBody>
      </p:sp>
      <p:sp>
        <p:nvSpPr>
          <p:cNvPr id="6" name="Content Placeholder 5">
            <a:extLst>
              <a:ext uri="{FF2B5EF4-FFF2-40B4-BE49-F238E27FC236}">
                <a16:creationId xmlns:a16="http://schemas.microsoft.com/office/drawing/2014/main" id="{42065FF7-2BB7-45AA-B533-055D284584F7}"/>
              </a:ext>
            </a:extLst>
          </p:cNvPr>
          <p:cNvSpPr>
            <a:spLocks noGrp="1"/>
          </p:cNvSpPr>
          <p:nvPr>
            <p:ph sz="quarter" idx="4"/>
          </p:nvPr>
        </p:nvSpPr>
        <p:spPr/>
        <p:txBody>
          <a:bodyPr/>
          <a:lstStyle/>
          <a:p>
            <a:r>
              <a:rPr lang="en-GB" dirty="0"/>
              <a:t>Learning – can they articulate progression</a:t>
            </a:r>
          </a:p>
          <a:p>
            <a:r>
              <a:rPr lang="en-GB" dirty="0"/>
              <a:t>Behaviour </a:t>
            </a:r>
          </a:p>
          <a:p>
            <a:r>
              <a:rPr lang="en-GB" dirty="0"/>
              <a:t>Bullying </a:t>
            </a:r>
          </a:p>
          <a:p>
            <a:r>
              <a:rPr lang="en-GB" dirty="0"/>
              <a:t>Personal development</a:t>
            </a:r>
          </a:p>
          <a:p>
            <a:r>
              <a:rPr lang="en-GB" dirty="0"/>
              <a:t>Extra Curricular activities</a:t>
            </a:r>
          </a:p>
          <a:p>
            <a:r>
              <a:rPr lang="en-GB" dirty="0"/>
              <a:t>Support for needs</a:t>
            </a:r>
          </a:p>
        </p:txBody>
      </p:sp>
    </p:spTree>
    <p:extLst>
      <p:ext uri="{BB962C8B-B14F-4D97-AF65-F5344CB8AC3E}">
        <p14:creationId xmlns:p14="http://schemas.microsoft.com/office/powerpoint/2010/main" val="1614582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45E40-5442-4149-AD8A-06E8964DB3B8}"/>
              </a:ext>
            </a:extLst>
          </p:cNvPr>
          <p:cNvSpPr>
            <a:spLocks noGrp="1"/>
          </p:cNvSpPr>
          <p:nvPr>
            <p:ph type="title"/>
          </p:nvPr>
        </p:nvSpPr>
        <p:spPr>
          <a:xfrm>
            <a:off x="739775" y="-16635"/>
            <a:ext cx="10515600" cy="1325563"/>
          </a:xfrm>
        </p:spPr>
        <p:txBody>
          <a:bodyPr/>
          <a:lstStyle/>
          <a:p>
            <a:r>
              <a:rPr lang="en-GB" dirty="0"/>
              <a:t>Outcome</a:t>
            </a:r>
          </a:p>
        </p:txBody>
      </p:sp>
      <p:sp>
        <p:nvSpPr>
          <p:cNvPr id="3" name="Text Placeholder 2">
            <a:extLst>
              <a:ext uri="{FF2B5EF4-FFF2-40B4-BE49-F238E27FC236}">
                <a16:creationId xmlns:a16="http://schemas.microsoft.com/office/drawing/2014/main" id="{3BEFB5E0-34B3-4E46-938A-05A9901B3770}"/>
              </a:ext>
            </a:extLst>
          </p:cNvPr>
          <p:cNvSpPr>
            <a:spLocks noGrp="1"/>
          </p:cNvSpPr>
          <p:nvPr>
            <p:ph type="body" idx="1"/>
          </p:nvPr>
        </p:nvSpPr>
        <p:spPr>
          <a:xfrm>
            <a:off x="755898" y="1269207"/>
            <a:ext cx="5157787" cy="1499160"/>
          </a:xfrm>
        </p:spPr>
        <p:txBody>
          <a:bodyPr>
            <a:normAutofit fontScale="25000" lnSpcReduction="20000"/>
          </a:bodyPr>
          <a:lstStyle/>
          <a:p>
            <a:r>
              <a:rPr lang="en-GB" b="0" dirty="0"/>
              <a:t> </a:t>
            </a:r>
          </a:p>
          <a:p>
            <a:endParaRPr lang="en-GB" sz="6200" b="0" dirty="0"/>
          </a:p>
          <a:p>
            <a:endParaRPr lang="en-GB" sz="6200" dirty="0"/>
          </a:p>
          <a:p>
            <a:endParaRPr lang="en-GB" sz="6200" b="0" dirty="0"/>
          </a:p>
          <a:p>
            <a:r>
              <a:rPr lang="en-GB" sz="6200" b="0" dirty="0"/>
              <a:t>Taverham High School continues to be a</a:t>
            </a:r>
            <a:r>
              <a:rPr lang="en-GB" sz="19200" b="0" dirty="0"/>
              <a:t> good </a:t>
            </a:r>
            <a:r>
              <a:rPr lang="en-GB" sz="6200" b="0" dirty="0"/>
              <a:t>school.</a:t>
            </a:r>
          </a:p>
          <a:p>
            <a:r>
              <a:rPr lang="en-GB" sz="12800" b="0" dirty="0"/>
              <a:t>However</a:t>
            </a:r>
            <a:r>
              <a:rPr lang="en-GB" sz="6600" b="0" dirty="0"/>
              <a:t>, inspectors have some concerns that standards may be declining, as set out below.</a:t>
            </a:r>
            <a:endParaRPr lang="en-GB" sz="6200" dirty="0"/>
          </a:p>
        </p:txBody>
      </p:sp>
      <p:sp>
        <p:nvSpPr>
          <p:cNvPr id="4" name="Content Placeholder 3">
            <a:extLst>
              <a:ext uri="{FF2B5EF4-FFF2-40B4-BE49-F238E27FC236}">
                <a16:creationId xmlns:a16="http://schemas.microsoft.com/office/drawing/2014/main" id="{92EBF5B3-22DC-4226-97E1-048D79B86605}"/>
              </a:ext>
            </a:extLst>
          </p:cNvPr>
          <p:cNvSpPr>
            <a:spLocks noGrp="1"/>
          </p:cNvSpPr>
          <p:nvPr>
            <p:ph sz="half" idx="2"/>
          </p:nvPr>
        </p:nvSpPr>
        <p:spPr/>
        <p:txBody>
          <a:bodyPr>
            <a:normAutofit fontScale="40000" lnSpcReduction="20000"/>
          </a:bodyPr>
          <a:lstStyle/>
          <a:p>
            <a:pPr marL="0" indent="0">
              <a:buNone/>
            </a:pPr>
            <a:r>
              <a:rPr lang="en-GB" dirty="0"/>
              <a:t>	</a:t>
            </a:r>
          </a:p>
          <a:p>
            <a:endParaRPr lang="en-GB" dirty="0"/>
          </a:p>
          <a:p>
            <a:pPr marL="0" indent="0">
              <a:buNone/>
            </a:pPr>
            <a:r>
              <a:rPr lang="en-GB" dirty="0"/>
              <a:t>◼ Improve the skills of all subject leaders to monitor and evaluate how well teachers implement the curriculum plans in the subjects they are responsible for, so that pupils achieve equally well across the curriculum.</a:t>
            </a:r>
          </a:p>
          <a:p>
            <a:pPr marL="0" indent="0">
              <a:buNone/>
            </a:pPr>
            <a:r>
              <a:rPr lang="en-GB" dirty="0"/>
              <a:t>◼ Ensure that subject leaders and teachers use assessment information to maintain an accurate understanding of the progress that pupils are making and use this information to plan sequences of learning that build effectively on pupils’ prior learning.</a:t>
            </a:r>
          </a:p>
          <a:p>
            <a:pPr marL="0" indent="0">
              <a:buNone/>
            </a:pPr>
            <a:r>
              <a:rPr lang="en-GB" dirty="0"/>
              <a:t>◼ Ensure that teachers adapt activities to meet the needs of pupils with SEND, so that these pupils can access the curriculum, learn well and develop good attitudes to learning.</a:t>
            </a:r>
          </a:p>
          <a:p>
            <a:pPr marL="0" indent="0">
              <a:buNone/>
            </a:pPr>
            <a:r>
              <a:rPr lang="en-GB" dirty="0"/>
              <a:t>◼ Ensure that senior leaders challenge and support the subject leaders for whom they are responsible, so that subject leaders accurately monitor and evaluate the work in their departments. The evaluations should be used to identify what is working well and what needs to improve. This information should also contribute to an accurate evaluation of the whole school’s quality of education.</a:t>
            </a:r>
          </a:p>
          <a:p>
            <a:pPr marL="0" indent="0">
              <a:buNone/>
            </a:pPr>
            <a:r>
              <a:rPr lang="en-GB" dirty="0"/>
              <a:t>◼ Improve behaviour in the school by equipping less experienced staff with effective strategies for behaviour management, so that they become confident in establishing positive attitudes to learning in their own classrooms.</a:t>
            </a:r>
          </a:p>
          <a:p>
            <a:pPr marL="0" indent="0">
              <a:buNone/>
            </a:pPr>
            <a:r>
              <a:rPr lang="en-GB" dirty="0"/>
              <a:t>	</a:t>
            </a:r>
          </a:p>
          <a:p>
            <a:endParaRPr lang="en-GB" dirty="0"/>
          </a:p>
        </p:txBody>
      </p:sp>
      <p:sp>
        <p:nvSpPr>
          <p:cNvPr id="5" name="Text Placeholder 4">
            <a:extLst>
              <a:ext uri="{FF2B5EF4-FFF2-40B4-BE49-F238E27FC236}">
                <a16:creationId xmlns:a16="http://schemas.microsoft.com/office/drawing/2014/main" id="{3261836F-B3B7-492B-A6F9-7328CE2478A8}"/>
              </a:ext>
            </a:extLst>
          </p:cNvPr>
          <p:cNvSpPr>
            <a:spLocks noGrp="1"/>
          </p:cNvSpPr>
          <p:nvPr>
            <p:ph type="body" sz="quarter" idx="3"/>
          </p:nvPr>
        </p:nvSpPr>
        <p:spPr/>
        <p:txBody>
          <a:bodyPr>
            <a:normAutofit fontScale="25000" lnSpcReduction="20000"/>
          </a:bodyPr>
          <a:lstStyle/>
          <a:p>
            <a:endParaRPr lang="en-GB" b="0" dirty="0"/>
          </a:p>
          <a:p>
            <a:r>
              <a:rPr lang="en-GB" b="0" dirty="0"/>
              <a:t>	</a:t>
            </a:r>
          </a:p>
          <a:p>
            <a:r>
              <a:rPr lang="en-GB" b="0" dirty="0"/>
              <a:t>	</a:t>
            </a:r>
          </a:p>
          <a:p>
            <a:r>
              <a:rPr lang="en-GB" b="0" dirty="0"/>
              <a:t>	</a:t>
            </a:r>
          </a:p>
          <a:p>
            <a:endParaRPr lang="en-GB" dirty="0"/>
          </a:p>
        </p:txBody>
      </p:sp>
      <p:sp>
        <p:nvSpPr>
          <p:cNvPr id="6" name="Content Placeholder 5">
            <a:extLst>
              <a:ext uri="{FF2B5EF4-FFF2-40B4-BE49-F238E27FC236}">
                <a16:creationId xmlns:a16="http://schemas.microsoft.com/office/drawing/2014/main" id="{10C2519E-3994-4256-BA47-6C2FD858C51C}"/>
              </a:ext>
            </a:extLst>
          </p:cNvPr>
          <p:cNvSpPr>
            <a:spLocks noGrp="1"/>
          </p:cNvSpPr>
          <p:nvPr>
            <p:ph sz="quarter" idx="4"/>
          </p:nvPr>
        </p:nvSpPr>
        <p:spPr/>
        <p:txBody>
          <a:bodyPr>
            <a:normAutofit fontScale="40000" lnSpcReduction="20000"/>
          </a:bodyPr>
          <a:lstStyle/>
          <a:p>
            <a:r>
              <a:rPr lang="en-GB" dirty="0"/>
              <a:t>https://www.bing.com/videos/search?q=arnold+schwarzenegger+-+i+will+be+back&amp;ru=%2fsearch%3fq%3darnold%2bschwarzenegger%2b-%2bi%2bwill%2bbe%2bback%26qs%3dn%26form%3dQBRE%26sp%3d-1%26pq%3darnold%2bschwarzenegger%2b-%2bi%2bwill%26sc%3d0-30%26sk%3d%26cvid%3dCA27759FAC284DADBA7E7927578DF5F6%26adlt%3dstrict&amp;adlt=strict%2cstrict&amp;mmscn=vwrc&amp;view=detail&amp;mid=4C44E937FCBCA760FF2A4C44E937FCBCA760FF2A&amp;rvsmid=1DFD2DB8130C7C71D3681DFD2DB8130C7C71D368&amp;FORM=VDQVAP  </a:t>
            </a:r>
          </a:p>
          <a:p>
            <a:endParaRPr lang="en-GB" dirty="0"/>
          </a:p>
        </p:txBody>
      </p:sp>
      <p:pic>
        <p:nvPicPr>
          <p:cNvPr id="8" name="Picture 7">
            <a:extLst>
              <a:ext uri="{FF2B5EF4-FFF2-40B4-BE49-F238E27FC236}">
                <a16:creationId xmlns:a16="http://schemas.microsoft.com/office/drawing/2014/main" id="{6A7C496D-0647-4441-ACFB-4522A00200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2200" y="2401763"/>
            <a:ext cx="5602874" cy="3268343"/>
          </a:xfrm>
          <a:prstGeom prst="rect">
            <a:avLst/>
          </a:prstGeom>
        </p:spPr>
      </p:pic>
    </p:spTree>
    <p:extLst>
      <p:ext uri="{BB962C8B-B14F-4D97-AF65-F5344CB8AC3E}">
        <p14:creationId xmlns:p14="http://schemas.microsoft.com/office/powerpoint/2010/main" val="2458069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9749D-7C10-42B5-8041-55BA180AD689}"/>
              </a:ext>
            </a:extLst>
          </p:cNvPr>
          <p:cNvSpPr>
            <a:spLocks noGrp="1"/>
          </p:cNvSpPr>
          <p:nvPr>
            <p:ph type="title"/>
          </p:nvPr>
        </p:nvSpPr>
        <p:spPr/>
        <p:txBody>
          <a:bodyPr/>
          <a:lstStyle/>
          <a:p>
            <a:r>
              <a:rPr lang="en-GB" dirty="0"/>
              <a:t>So what now?</a:t>
            </a:r>
          </a:p>
        </p:txBody>
      </p:sp>
      <p:sp>
        <p:nvSpPr>
          <p:cNvPr id="3" name="Text Placeholder 2">
            <a:extLst>
              <a:ext uri="{FF2B5EF4-FFF2-40B4-BE49-F238E27FC236}">
                <a16:creationId xmlns:a16="http://schemas.microsoft.com/office/drawing/2014/main" id="{DB10A36A-7948-4E6A-B06E-05F07C2756E8}"/>
              </a:ext>
            </a:extLst>
          </p:cNvPr>
          <p:cNvSpPr>
            <a:spLocks noGrp="1"/>
          </p:cNvSpPr>
          <p:nvPr>
            <p:ph type="body" idx="1"/>
          </p:nvPr>
        </p:nvSpPr>
        <p:spPr/>
        <p:txBody>
          <a:bodyPr/>
          <a:lstStyle/>
          <a:p>
            <a:r>
              <a:rPr lang="en-GB" dirty="0"/>
              <a:t>Overview of schemes</a:t>
            </a:r>
          </a:p>
        </p:txBody>
      </p:sp>
      <p:graphicFrame>
        <p:nvGraphicFramePr>
          <p:cNvPr id="7" name="Content Placeholder 6">
            <a:extLst>
              <a:ext uri="{FF2B5EF4-FFF2-40B4-BE49-F238E27FC236}">
                <a16:creationId xmlns:a16="http://schemas.microsoft.com/office/drawing/2014/main" id="{C0C6812F-7C47-4AE1-BCCE-B81E1460A615}"/>
              </a:ext>
            </a:extLst>
          </p:cNvPr>
          <p:cNvGraphicFramePr>
            <a:graphicFrameLocks noGrp="1"/>
          </p:cNvGraphicFramePr>
          <p:nvPr>
            <p:ph sz="half" idx="2"/>
          </p:nvPr>
        </p:nvGraphicFramePr>
        <p:xfrm>
          <a:off x="839788" y="2716689"/>
          <a:ext cx="5157786" cy="3261360"/>
        </p:xfrm>
        <a:graphic>
          <a:graphicData uri="http://schemas.openxmlformats.org/drawingml/2006/table">
            <a:tbl>
              <a:tblPr firstRow="1" firstCol="1" bandRow="1"/>
              <a:tblGrid>
                <a:gridCol w="1719262">
                  <a:extLst>
                    <a:ext uri="{9D8B030D-6E8A-4147-A177-3AD203B41FA5}">
                      <a16:colId xmlns:a16="http://schemas.microsoft.com/office/drawing/2014/main" val="850832976"/>
                    </a:ext>
                  </a:extLst>
                </a:gridCol>
                <a:gridCol w="1719262">
                  <a:extLst>
                    <a:ext uri="{9D8B030D-6E8A-4147-A177-3AD203B41FA5}">
                      <a16:colId xmlns:a16="http://schemas.microsoft.com/office/drawing/2014/main" val="3263381490"/>
                    </a:ext>
                  </a:extLst>
                </a:gridCol>
                <a:gridCol w="1719262">
                  <a:extLst>
                    <a:ext uri="{9D8B030D-6E8A-4147-A177-3AD203B41FA5}">
                      <a16:colId xmlns:a16="http://schemas.microsoft.com/office/drawing/2014/main" val="3248417018"/>
                    </a:ext>
                  </a:extLst>
                </a:gridCol>
              </a:tblGrid>
              <a:tr h="114572">
                <a:tc gridSpan="2">
                  <a:txBody>
                    <a:bodyPr/>
                    <a:lstStyle/>
                    <a:p>
                      <a:pPr algn="just">
                        <a:spcAft>
                          <a:spcPts val="0"/>
                        </a:spcAft>
                      </a:pPr>
                      <a:r>
                        <a:rPr lang="en-GB" sz="800" b="1">
                          <a:effectLst/>
                          <a:latin typeface="Calibri" panose="020F0502020204030204" pitchFamily="34" charset="0"/>
                          <a:ea typeface="Calibri" panose="020F0502020204030204" pitchFamily="34" charset="0"/>
                          <a:cs typeface="Times New Roman" panose="02020603050405020304" pitchFamily="18" charset="0"/>
                        </a:rPr>
                        <a:t>Unit Objectives: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6827" marR="36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just">
                        <a:spcAft>
                          <a:spcPts val="0"/>
                        </a:spcAft>
                      </a:pPr>
                      <a:r>
                        <a:rPr lang="en-GB" sz="800" b="1">
                          <a:effectLst/>
                          <a:latin typeface="Calibri" panose="020F0502020204030204" pitchFamily="34" charset="0"/>
                          <a:ea typeface="Calibri" panose="020F0502020204030204" pitchFamily="34" charset="0"/>
                          <a:cs typeface="Times New Roman" panose="02020603050405020304" pitchFamily="18" charset="0"/>
                        </a:rPr>
                        <a:t>Length of Unit/No. of Hours: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6827" marR="36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6458968"/>
                  </a:ext>
                </a:extLst>
              </a:tr>
              <a:tr h="564676">
                <a:tc>
                  <a:txBody>
                    <a:bodyPr/>
                    <a:lstStyle/>
                    <a:p>
                      <a:pPr algn="just">
                        <a:spcAft>
                          <a:spcPts val="0"/>
                        </a:spcAft>
                      </a:pPr>
                      <a:r>
                        <a:rPr lang="en-GB" sz="800" b="1">
                          <a:effectLst/>
                          <a:latin typeface="Calibri" panose="020F0502020204030204" pitchFamily="34" charset="0"/>
                          <a:ea typeface="Calibri" panose="020F0502020204030204" pitchFamily="34" charset="0"/>
                          <a:cs typeface="Times New Roman" panose="02020603050405020304" pitchFamily="18" charset="0"/>
                        </a:rPr>
                        <a:t>Rationale and Context for Unit: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What prior learning does it build on?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What future learning does it underpin? Why is it worth teaching this content?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Why is it taught in this order? Sequencing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6827" marR="36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800" b="1">
                          <a:effectLst/>
                          <a:latin typeface="Calibri" panose="020F0502020204030204" pitchFamily="34" charset="0"/>
                          <a:ea typeface="Calibri" panose="020F0502020204030204" pitchFamily="34" charset="0"/>
                          <a:cs typeface="Times New Roman" panose="02020603050405020304" pitchFamily="18" charset="0"/>
                        </a:rPr>
                        <a:t>Specific Core Knowledge and Skills: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SzPts val="1100"/>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What are the key knowledge and skills that will be taught through this scheme? Identify new learning.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SzPts val="1100"/>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How will those skills and this knowledge be applied here and in the future?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6827" marR="36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800" b="1">
                          <a:effectLst/>
                          <a:latin typeface="Calibri" panose="020F0502020204030204" pitchFamily="34" charset="0"/>
                          <a:ea typeface="Calibri" panose="020F0502020204030204" pitchFamily="34" charset="0"/>
                          <a:cs typeface="Times New Roman" panose="02020603050405020304" pitchFamily="18" charset="0"/>
                        </a:rPr>
                        <a:t>Key Words/terminology:</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SzPts val="1100"/>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Key words and terminology that must be learned.</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6827" marR="36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8194911"/>
                  </a:ext>
                </a:extLst>
              </a:tr>
              <a:tr h="384635">
                <a:tc>
                  <a:txBody>
                    <a:bodyPr/>
                    <a:lstStyle/>
                    <a:p>
                      <a:pPr algn="just">
                        <a:spcAft>
                          <a:spcPts val="0"/>
                        </a:spcAft>
                      </a:pPr>
                      <a:r>
                        <a:rPr lang="en-GB" sz="800" b="1">
                          <a:effectLst/>
                          <a:latin typeface="Calibri" panose="020F0502020204030204" pitchFamily="34" charset="0"/>
                          <a:ea typeface="Calibri" panose="020F0502020204030204" pitchFamily="34" charset="0"/>
                          <a:cs typeface="Times New Roman" panose="02020603050405020304" pitchFamily="18" charset="0"/>
                        </a:rPr>
                        <a:t>Challenge: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SzPts val="1100"/>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How and where will students be stretched and challenged through this scheme?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SzPts val="1100"/>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How is this scheme ambitious at all levels?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6827" marR="36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800" b="1">
                          <a:effectLst/>
                          <a:latin typeface="Calibri" panose="020F0502020204030204" pitchFamily="34" charset="0"/>
                          <a:ea typeface="Calibri" panose="020F0502020204030204" pitchFamily="34" charset="0"/>
                          <a:cs typeface="Times New Roman" panose="02020603050405020304" pitchFamily="18" charset="0"/>
                        </a:rPr>
                        <a:t>Support Strategies: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What further support may students or groups of student require to access the learning within this scheme? SEND/PP</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6827" marR="36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800" b="1">
                          <a:effectLst/>
                          <a:latin typeface="Calibri" panose="020F0502020204030204" pitchFamily="34" charset="0"/>
                          <a:ea typeface="Calibri" panose="020F0502020204030204" pitchFamily="34" charset="0"/>
                          <a:cs typeface="Times New Roman" panose="02020603050405020304" pitchFamily="18" charset="0"/>
                        </a:rPr>
                        <a:t>Common Misconceptions: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What are the common misconceptions within this scheme and how can they be addressed?</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6827" marR="36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6280082"/>
                  </a:ext>
                </a:extLst>
              </a:tr>
              <a:tr h="564676">
                <a:tc>
                  <a:txBody>
                    <a:bodyPr/>
                    <a:lstStyle/>
                    <a:p>
                      <a:pPr algn="just">
                        <a:spcAft>
                          <a:spcPts val="0"/>
                        </a:spcAft>
                      </a:pPr>
                      <a:r>
                        <a:rPr lang="en-GB" sz="800" b="1">
                          <a:effectLst/>
                          <a:latin typeface="Calibri" panose="020F0502020204030204" pitchFamily="34" charset="0"/>
                          <a:ea typeface="Calibri" panose="020F0502020204030204" pitchFamily="34" charset="0"/>
                          <a:cs typeface="Times New Roman" panose="02020603050405020304" pitchFamily="18" charset="0"/>
                        </a:rPr>
                        <a:t>Cross Curricular Links and CIAG: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SzPts val="1100"/>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Are there clear links (where learning underpins and reinforces each subject) to a variety of other subjects?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SzPts val="1100"/>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Where are the best opportunities to embed CIAG?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6827" marR="36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800" b="1">
                          <a:effectLst/>
                          <a:latin typeface="Calibri" panose="020F0502020204030204" pitchFamily="34" charset="0"/>
                          <a:ea typeface="Calibri" panose="020F0502020204030204" pitchFamily="34" charset="0"/>
                          <a:cs typeface="Times New Roman" panose="02020603050405020304" pitchFamily="18" charset="0"/>
                        </a:rPr>
                        <a:t>Opportunities for Spiritual, Moral, Social and Cultural Development: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Where and what are the opportunities for Spiritual, Moral, Social and Cultural Development?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6827" marR="36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800" b="1">
                          <a:effectLst/>
                          <a:latin typeface="Calibri" panose="020F0502020204030204" pitchFamily="34" charset="0"/>
                          <a:ea typeface="Calibri" panose="020F0502020204030204" pitchFamily="34" charset="0"/>
                          <a:cs typeface="Times New Roman" panose="02020603050405020304" pitchFamily="18" charset="0"/>
                        </a:rPr>
                        <a:t>Development of Literacy and Numeracy:</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What opportunities and where in the SOL are the opportunities to develop literacy and numeracy?</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Opportunities for learning and extended writing.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6827" marR="36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475626"/>
                  </a:ext>
                </a:extLst>
              </a:tr>
              <a:tr h="564676">
                <a:tc gridSpan="3">
                  <a:txBody>
                    <a:bodyPr/>
                    <a:lstStyle/>
                    <a:p>
                      <a:pPr algn="just">
                        <a:spcAft>
                          <a:spcPts val="0"/>
                        </a:spcAft>
                      </a:pPr>
                      <a:r>
                        <a:rPr lang="en-GB" sz="800" b="1">
                          <a:effectLst/>
                          <a:latin typeface="Calibri" panose="020F0502020204030204" pitchFamily="34" charset="0"/>
                          <a:ea typeface="Calibri" panose="020F0502020204030204" pitchFamily="34" charset="0"/>
                          <a:cs typeface="Times New Roman" panose="02020603050405020304" pitchFamily="18" charset="0"/>
                        </a:rPr>
                        <a:t>Assessment Timeline: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How are knowledge and skills going to be assessed through this unit?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What will be the timings of assessments?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What criteria is being used and how will they be moderated?</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Are the assessments also assessing prior knowledge? (cumulative)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600" b="1" i="1">
                          <a:effectLst/>
                          <a:latin typeface="Calibri" panose="020F0502020204030204" pitchFamily="34" charset="0"/>
                          <a:ea typeface="Calibri" panose="020F0502020204030204" pitchFamily="34" charset="0"/>
                          <a:cs typeface="Times New Roman" panose="02020603050405020304" pitchFamily="18" charset="0"/>
                        </a:rPr>
                        <a:t>How will assessments inform future planning and monitor progress?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6827" marR="36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64035582"/>
                  </a:ext>
                </a:extLst>
              </a:tr>
              <a:tr h="474656">
                <a:tc gridSpan="3">
                  <a:txBody>
                    <a:bodyPr/>
                    <a:lstStyle/>
                    <a:p>
                      <a:pPr algn="just">
                        <a:spcAft>
                          <a:spcPts val="0"/>
                        </a:spcAft>
                      </a:pPr>
                      <a:r>
                        <a:rPr lang="en-GB" sz="800" b="1">
                          <a:effectLst/>
                          <a:latin typeface="Calibri" panose="020F0502020204030204" pitchFamily="34" charset="0"/>
                          <a:ea typeface="Calibri" panose="020F0502020204030204" pitchFamily="34" charset="0"/>
                          <a:cs typeface="Times New Roman" panose="02020603050405020304" pitchFamily="18" charset="0"/>
                        </a:rPr>
                        <a:t>Homework: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What homework is being set and how does this link to learning?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Homework task should be consistent across the scheme?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Where will they be set? Consider workload in other year groups.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600" i="1">
                          <a:effectLst/>
                          <a:latin typeface="Calibri" panose="020F0502020204030204" pitchFamily="34" charset="0"/>
                          <a:ea typeface="Calibri" panose="020F0502020204030204" pitchFamily="34" charset="0"/>
                          <a:cs typeface="Times New Roman" panose="02020603050405020304" pitchFamily="18" charset="0"/>
                        </a:rPr>
                        <a:t>Each homework task should include guidance on the amount of time it should take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6827" marR="36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40195010"/>
                  </a:ext>
                </a:extLst>
              </a:tr>
              <a:tr h="294614">
                <a:tc gridSpan="3">
                  <a:txBody>
                    <a:bodyPr/>
                    <a:lstStyle/>
                    <a:p>
                      <a:pPr algn="just">
                        <a:spcAft>
                          <a:spcPts val="0"/>
                        </a:spcAft>
                      </a:pPr>
                      <a:r>
                        <a:rPr lang="en-GB" sz="800" b="1" dirty="0">
                          <a:effectLst/>
                          <a:latin typeface="Calibri" panose="020F0502020204030204" pitchFamily="34" charset="0"/>
                          <a:ea typeface="Calibri" panose="020F0502020204030204" pitchFamily="34" charset="0"/>
                          <a:cs typeface="Times New Roman" panose="02020603050405020304" pitchFamily="18" charset="0"/>
                        </a:rPr>
                        <a:t>Feedback:</a:t>
                      </a:r>
                      <a:r>
                        <a:rPr lang="en-GB" sz="6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600" i="1" dirty="0">
                          <a:effectLst/>
                          <a:latin typeface="Calibri" panose="020F0502020204030204" pitchFamily="34" charset="0"/>
                          <a:ea typeface="Calibri" panose="020F0502020204030204" pitchFamily="34" charset="0"/>
                          <a:cs typeface="Times New Roman" panose="02020603050405020304" pitchFamily="18" charset="0"/>
                        </a:rPr>
                        <a:t>What tasks, homework or assessments will require written feedback that requires action/improvements from students?</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600" i="1" dirty="0">
                          <a:effectLst/>
                          <a:latin typeface="Calibri" panose="020F0502020204030204" pitchFamily="34" charset="0"/>
                          <a:ea typeface="Calibri" panose="020F0502020204030204" pitchFamily="34" charset="0"/>
                          <a:cs typeface="Times New Roman" panose="02020603050405020304" pitchFamily="18" charset="0"/>
                        </a:rPr>
                        <a:t>This must be consistently applied across the subject. Is this consistent with the subject feedback policy?</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6827" marR="36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06768771"/>
                  </a:ext>
                </a:extLst>
              </a:tr>
            </a:tbl>
          </a:graphicData>
        </a:graphic>
      </p:graphicFrame>
      <p:sp>
        <p:nvSpPr>
          <p:cNvPr id="5" name="Text Placeholder 4">
            <a:extLst>
              <a:ext uri="{FF2B5EF4-FFF2-40B4-BE49-F238E27FC236}">
                <a16:creationId xmlns:a16="http://schemas.microsoft.com/office/drawing/2014/main" id="{A38E7299-CCFF-43C6-8EBB-81363656B622}"/>
              </a:ext>
            </a:extLst>
          </p:cNvPr>
          <p:cNvSpPr>
            <a:spLocks noGrp="1"/>
          </p:cNvSpPr>
          <p:nvPr>
            <p:ph type="body" sz="quarter" idx="3"/>
          </p:nvPr>
        </p:nvSpPr>
        <p:spPr>
          <a:xfrm>
            <a:off x="6169024" y="1212612"/>
            <a:ext cx="5183188" cy="823912"/>
          </a:xfrm>
        </p:spPr>
        <p:txBody>
          <a:bodyPr/>
          <a:lstStyle/>
          <a:p>
            <a:r>
              <a:rPr lang="en-GB" dirty="0"/>
              <a:t>Checklist for planning</a:t>
            </a:r>
          </a:p>
        </p:txBody>
      </p:sp>
      <p:graphicFrame>
        <p:nvGraphicFramePr>
          <p:cNvPr id="8" name="Content Placeholder 7">
            <a:extLst>
              <a:ext uri="{FF2B5EF4-FFF2-40B4-BE49-F238E27FC236}">
                <a16:creationId xmlns:a16="http://schemas.microsoft.com/office/drawing/2014/main" id="{4EC5CD1C-BC58-4E9B-AC83-0A86EBBAE0F3}"/>
              </a:ext>
            </a:extLst>
          </p:cNvPr>
          <p:cNvGraphicFramePr>
            <a:graphicFrameLocks noGrp="1"/>
          </p:cNvGraphicFramePr>
          <p:nvPr>
            <p:ph sz="quarter" idx="4"/>
            <p:extLst>
              <p:ext uri="{D42A27DB-BD31-4B8C-83A1-F6EECF244321}">
                <p14:modId xmlns:p14="http://schemas.microsoft.com/office/powerpoint/2010/main" val="3468056576"/>
              </p:ext>
            </p:extLst>
          </p:nvPr>
        </p:nvGraphicFramePr>
        <p:xfrm>
          <a:off x="6169024" y="2036524"/>
          <a:ext cx="5793677" cy="4120994"/>
        </p:xfrm>
        <a:graphic>
          <a:graphicData uri="http://schemas.openxmlformats.org/drawingml/2006/table">
            <a:tbl>
              <a:tblPr firstRow="1" firstCol="1" bandRow="1">
                <a:tableStyleId>{5C22544A-7EE6-4342-B048-85BDC9FD1C3A}</a:tableStyleId>
              </a:tblPr>
              <a:tblGrid>
                <a:gridCol w="3752781">
                  <a:extLst>
                    <a:ext uri="{9D8B030D-6E8A-4147-A177-3AD203B41FA5}">
                      <a16:colId xmlns:a16="http://schemas.microsoft.com/office/drawing/2014/main" val="4249690487"/>
                    </a:ext>
                  </a:extLst>
                </a:gridCol>
                <a:gridCol w="906512">
                  <a:extLst>
                    <a:ext uri="{9D8B030D-6E8A-4147-A177-3AD203B41FA5}">
                      <a16:colId xmlns:a16="http://schemas.microsoft.com/office/drawing/2014/main" val="3179032495"/>
                    </a:ext>
                  </a:extLst>
                </a:gridCol>
                <a:gridCol w="547521">
                  <a:extLst>
                    <a:ext uri="{9D8B030D-6E8A-4147-A177-3AD203B41FA5}">
                      <a16:colId xmlns:a16="http://schemas.microsoft.com/office/drawing/2014/main" val="3488358194"/>
                    </a:ext>
                  </a:extLst>
                </a:gridCol>
                <a:gridCol w="586863">
                  <a:extLst>
                    <a:ext uri="{9D8B030D-6E8A-4147-A177-3AD203B41FA5}">
                      <a16:colId xmlns:a16="http://schemas.microsoft.com/office/drawing/2014/main" val="3811044496"/>
                    </a:ext>
                  </a:extLst>
                </a:gridCol>
              </a:tblGrid>
              <a:tr h="395827">
                <a:tc>
                  <a:txBody>
                    <a:bodyPr/>
                    <a:lstStyle/>
                    <a:p>
                      <a:pPr algn="l">
                        <a:lnSpc>
                          <a:spcPct val="107000"/>
                        </a:lnSpc>
                        <a:spcAft>
                          <a:spcPts val="0"/>
                        </a:spcAft>
                      </a:pPr>
                      <a:r>
                        <a:rPr lang="en-GB" sz="900" dirty="0">
                          <a:effectLst/>
                        </a:rPr>
                        <a:t>Planning the curriculum</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56" marR="54456" marT="0" marB="0"/>
                </a:tc>
                <a:tc>
                  <a:txBody>
                    <a:bodyPr/>
                    <a:lstStyle/>
                    <a:p>
                      <a:pPr algn="l">
                        <a:lnSpc>
                          <a:spcPct val="107000"/>
                        </a:lnSpc>
                        <a:spcAft>
                          <a:spcPts val="0"/>
                        </a:spcAft>
                      </a:pPr>
                      <a:r>
                        <a:rPr lang="en-GB" sz="900">
                          <a:effectLst/>
                        </a:rPr>
                        <a:t>Staff Responsible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456" marR="54456" marT="0" marB="0"/>
                </a:tc>
                <a:tc>
                  <a:txBody>
                    <a:bodyPr/>
                    <a:lstStyle/>
                    <a:p>
                      <a:pPr algn="l">
                        <a:lnSpc>
                          <a:spcPct val="107000"/>
                        </a:lnSpc>
                        <a:spcAft>
                          <a:spcPts val="0"/>
                        </a:spcAft>
                      </a:pPr>
                      <a:r>
                        <a:rPr lang="en-GB" sz="900">
                          <a:effectLst/>
                        </a:rPr>
                        <a:t>Date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456" marR="54456" marT="0" marB="0"/>
                </a:tc>
                <a:tc>
                  <a:txBody>
                    <a:bodyPr/>
                    <a:lstStyle/>
                    <a:p>
                      <a:pPr algn="l">
                        <a:lnSpc>
                          <a:spcPct val="107000"/>
                        </a:lnSpc>
                        <a:spcAft>
                          <a:spcPts val="0"/>
                        </a:spcAft>
                      </a:pPr>
                      <a:r>
                        <a:rPr lang="en-GB" sz="800" dirty="0">
                          <a:effectLst/>
                        </a:rPr>
                        <a:t>Completed</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4456" marR="54456" marT="0" marB="0"/>
                </a:tc>
                <a:extLst>
                  <a:ext uri="{0D108BD9-81ED-4DB2-BD59-A6C34878D82A}">
                    <a16:rowId xmlns:a16="http://schemas.microsoft.com/office/drawing/2014/main" val="4043149965"/>
                  </a:ext>
                </a:extLst>
              </a:tr>
              <a:tr h="1868861">
                <a:tc>
                  <a:txBody>
                    <a:bodyPr/>
                    <a:lstStyle/>
                    <a:p>
                      <a:pPr marL="342900" lvl="0" indent="-342900" algn="l">
                        <a:lnSpc>
                          <a:spcPct val="107000"/>
                        </a:lnSpc>
                        <a:spcAft>
                          <a:spcPts val="0"/>
                        </a:spcAft>
                        <a:buFont typeface="+mj-lt"/>
                        <a:buAutoNum type="arabicPeriod"/>
                      </a:pPr>
                      <a:r>
                        <a:rPr lang="en-GB" sz="900" dirty="0">
                          <a:effectLst/>
                        </a:rPr>
                        <a:t>Rationale for the subject curriculum that explains the following:</a:t>
                      </a:r>
                    </a:p>
                    <a:p>
                      <a:pPr marL="342900" lvl="0" indent="-342900" algn="l">
                        <a:lnSpc>
                          <a:spcPct val="107000"/>
                        </a:lnSpc>
                        <a:spcAft>
                          <a:spcPts val="0"/>
                        </a:spcAft>
                        <a:buFont typeface="Symbol" panose="05050102010706020507" pitchFamily="18" charset="2"/>
                        <a:buChar char=""/>
                      </a:pPr>
                      <a:r>
                        <a:rPr lang="en-GB" sz="900" dirty="0">
                          <a:effectLst/>
                        </a:rPr>
                        <a:t>A general statement that explains what your ambitious curriculum is trying to achieve.</a:t>
                      </a:r>
                    </a:p>
                    <a:p>
                      <a:pPr marL="342900" lvl="0" indent="-342900" algn="l">
                        <a:lnSpc>
                          <a:spcPct val="107000"/>
                        </a:lnSpc>
                        <a:spcAft>
                          <a:spcPts val="0"/>
                        </a:spcAft>
                        <a:buFont typeface="Symbol" panose="05050102010706020507" pitchFamily="18" charset="2"/>
                        <a:buChar char=""/>
                      </a:pPr>
                      <a:r>
                        <a:rPr lang="en-GB" sz="900" dirty="0">
                          <a:effectLst/>
                        </a:rPr>
                        <a:t>How this will support them to take advantage of future opportunities within the subject and education</a:t>
                      </a:r>
                    </a:p>
                    <a:p>
                      <a:pPr marL="342900" lvl="0" indent="-342900" algn="l">
                        <a:lnSpc>
                          <a:spcPct val="107000"/>
                        </a:lnSpc>
                        <a:spcAft>
                          <a:spcPts val="0"/>
                        </a:spcAft>
                        <a:buFont typeface="Symbol" panose="05050102010706020507" pitchFamily="18" charset="2"/>
                        <a:buChar char=""/>
                      </a:pPr>
                      <a:r>
                        <a:rPr lang="en-GB" sz="900" dirty="0">
                          <a:effectLst/>
                        </a:rPr>
                        <a:t>How this will support them to make the most of opportunities, experiences and responsibilities in their future generally</a:t>
                      </a:r>
                    </a:p>
                    <a:p>
                      <a:pPr marL="342900" lvl="0" indent="-342900" algn="l">
                        <a:lnSpc>
                          <a:spcPct val="107000"/>
                        </a:lnSpc>
                        <a:spcAft>
                          <a:spcPts val="0"/>
                        </a:spcAft>
                        <a:buFont typeface="Symbol" panose="05050102010706020507" pitchFamily="18" charset="2"/>
                        <a:buChar char=""/>
                      </a:pPr>
                      <a:r>
                        <a:rPr lang="en-GB" sz="900" dirty="0">
                          <a:effectLst/>
                        </a:rPr>
                        <a:t>How this will support the disadvantaged to ensure they can succeed </a:t>
                      </a:r>
                    </a:p>
                    <a:p>
                      <a:pPr marL="914400" algn="l">
                        <a:lnSpc>
                          <a:spcPct val="107000"/>
                        </a:lnSpc>
                        <a:spcAft>
                          <a:spcPts val="0"/>
                        </a:spcAft>
                      </a:pPr>
                      <a:r>
                        <a:rPr lang="en-GB" sz="900" dirty="0">
                          <a:effectLst/>
                        </a:rPr>
                        <a:t> </a:t>
                      </a:r>
                    </a:p>
                    <a:p>
                      <a:pPr marL="914400" algn="l">
                        <a:lnSpc>
                          <a:spcPct val="107000"/>
                        </a:lnSpc>
                        <a:spcAft>
                          <a:spcPts val="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56" marR="54456" marT="0" marB="0"/>
                </a:tc>
                <a:tc>
                  <a:txBody>
                    <a:bodyPr/>
                    <a:lstStyle/>
                    <a:p>
                      <a:pPr algn="l">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456" marR="54456" marT="0" marB="0"/>
                </a:tc>
                <a:tc>
                  <a:txBody>
                    <a:bodyPr/>
                    <a:lstStyle/>
                    <a:p>
                      <a:pPr algn="l">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456" marR="54456" marT="0" marB="0"/>
                </a:tc>
                <a:tc>
                  <a:txBody>
                    <a:bodyPr/>
                    <a:lstStyle/>
                    <a:p>
                      <a:pPr algn="l">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456" marR="54456" marT="0" marB="0"/>
                </a:tc>
                <a:extLst>
                  <a:ext uri="{0D108BD9-81ED-4DB2-BD59-A6C34878D82A}">
                    <a16:rowId xmlns:a16="http://schemas.microsoft.com/office/drawing/2014/main" val="637118593"/>
                  </a:ext>
                </a:extLst>
              </a:tr>
              <a:tr h="1856306">
                <a:tc>
                  <a:txBody>
                    <a:bodyPr/>
                    <a:lstStyle/>
                    <a:p>
                      <a:pPr marL="342900" lvl="0" indent="-342900" algn="l">
                        <a:lnSpc>
                          <a:spcPct val="107000"/>
                        </a:lnSpc>
                        <a:spcAft>
                          <a:spcPts val="0"/>
                        </a:spcAft>
                        <a:buFont typeface="+mj-lt"/>
                        <a:buAutoNum type="arabicPeriod"/>
                      </a:pPr>
                      <a:r>
                        <a:rPr lang="en-GB" sz="900">
                          <a:effectLst/>
                        </a:rPr>
                        <a:t>A sheet that explains the prior learning at ks2 (for A level subjects this might be for ks4) so that all staff can identify the starting points of students and build on prior knowledge and skills.</a:t>
                      </a:r>
                    </a:p>
                    <a:p>
                      <a:pPr marL="342900" lvl="0" indent="-342900" algn="l">
                        <a:lnSpc>
                          <a:spcPct val="107000"/>
                        </a:lnSpc>
                        <a:spcAft>
                          <a:spcPts val="0"/>
                        </a:spcAft>
                        <a:buFont typeface="Symbol" panose="05050102010706020507" pitchFamily="18" charset="2"/>
                        <a:buChar char=""/>
                      </a:pPr>
                      <a:r>
                        <a:rPr lang="en-GB" sz="900">
                          <a:effectLst/>
                        </a:rPr>
                        <a:t>This might include information from National Curriculum</a:t>
                      </a:r>
                    </a:p>
                    <a:p>
                      <a:pPr marL="342900" lvl="0" indent="-342900" algn="l">
                        <a:lnSpc>
                          <a:spcPct val="107000"/>
                        </a:lnSpc>
                        <a:spcAft>
                          <a:spcPts val="0"/>
                        </a:spcAft>
                        <a:buFont typeface="Symbol" panose="05050102010706020507" pitchFamily="18" charset="2"/>
                        <a:buChar char=""/>
                      </a:pPr>
                      <a:r>
                        <a:rPr lang="en-GB" sz="900">
                          <a:effectLst/>
                        </a:rPr>
                        <a:t>Highlighted points to indicate what our main primaries are delivering well or where gaps might exist.</a:t>
                      </a:r>
                    </a:p>
                    <a:p>
                      <a:pPr marL="342900" lvl="0" indent="-342900" algn="l">
                        <a:lnSpc>
                          <a:spcPct val="107000"/>
                        </a:lnSpc>
                        <a:spcAft>
                          <a:spcPts val="0"/>
                        </a:spcAft>
                        <a:buFont typeface="Symbol" panose="05050102010706020507" pitchFamily="18" charset="2"/>
                        <a:buChar char=""/>
                      </a:pPr>
                      <a:r>
                        <a:rPr lang="en-GB" sz="900">
                          <a:effectLst/>
                        </a:rPr>
                        <a:t>Other skills in other areas that will support our curriculum and can be built upon, such as knowledge of line graphs/use of connectives etc.</a:t>
                      </a:r>
                    </a:p>
                    <a:p>
                      <a:pPr algn="l">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456" marR="54456" marT="0" marB="0"/>
                </a:tc>
                <a:tc>
                  <a:txBody>
                    <a:bodyPr/>
                    <a:lstStyle/>
                    <a:p>
                      <a:pPr algn="l">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456" marR="54456" marT="0" marB="0"/>
                </a:tc>
                <a:tc>
                  <a:txBody>
                    <a:bodyPr/>
                    <a:lstStyle/>
                    <a:p>
                      <a:pPr algn="l">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456" marR="54456" marT="0" marB="0"/>
                </a:tc>
                <a:tc>
                  <a:txBody>
                    <a:bodyPr/>
                    <a:lstStyle/>
                    <a:p>
                      <a:pPr algn="l">
                        <a:lnSpc>
                          <a:spcPct val="107000"/>
                        </a:lnSpc>
                        <a:spcAft>
                          <a:spcPts val="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56" marR="54456" marT="0" marB="0"/>
                </a:tc>
                <a:extLst>
                  <a:ext uri="{0D108BD9-81ED-4DB2-BD59-A6C34878D82A}">
                    <a16:rowId xmlns:a16="http://schemas.microsoft.com/office/drawing/2014/main" val="2245800685"/>
                  </a:ext>
                </a:extLst>
              </a:tr>
            </a:tbl>
          </a:graphicData>
        </a:graphic>
      </p:graphicFrame>
    </p:spTree>
    <p:extLst>
      <p:ext uri="{BB962C8B-B14F-4D97-AF65-F5344CB8AC3E}">
        <p14:creationId xmlns:p14="http://schemas.microsoft.com/office/powerpoint/2010/main" val="4205326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407</TotalTime>
  <Words>1270</Words>
  <Application>Microsoft Office PowerPoint</Application>
  <PresentationFormat>Widescreen</PresentationFormat>
  <Paragraphs>146</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Symbol</vt:lpstr>
      <vt:lpstr>Times New Roman</vt:lpstr>
      <vt:lpstr>Wingdings</vt:lpstr>
      <vt:lpstr>Office Theme</vt:lpstr>
      <vt:lpstr>Taverham Ofsted Experience</vt:lpstr>
      <vt:lpstr>Process</vt:lpstr>
      <vt:lpstr>Information Requested</vt:lpstr>
      <vt:lpstr>Subject Leads</vt:lpstr>
      <vt:lpstr>Meetings</vt:lpstr>
      <vt:lpstr>Outcome</vt:lpstr>
      <vt:lpstr>So what 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Taverham Ofsted Experience</dc:title>
  <dc:creator>Ms C Dallas</dc:creator>
  <cp:lastModifiedBy>Ms C Dallas</cp:lastModifiedBy>
  <cp:revision>13</cp:revision>
  <dcterms:created xsi:type="dcterms:W3CDTF">2019-11-16T14:50:15Z</dcterms:created>
  <dcterms:modified xsi:type="dcterms:W3CDTF">2019-11-19T15:54:36Z</dcterms:modified>
</cp:coreProperties>
</file>