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3" autoAdjust="0"/>
    <p:restoredTop sz="94660"/>
  </p:normalViewPr>
  <p:slideViewPr>
    <p:cSldViewPr snapToGrid="0">
      <p:cViewPr varScale="1">
        <p:scale>
          <a:sx n="88" d="100"/>
          <a:sy n="88"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11/6/2019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learningspy.co.uk/leadership/what-do-ofsted-reports-reveal-about-the-way-schools-are-being-inspected-under-the-new-framework/"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noordinaryclassroom.home.blog/2019/10/29/dear-ofsted/"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aptiongenerator.com/1550052/Hitler-hears-about-deep-dives#.Xaz6bGqvrhU.twitter"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012388"/>
            <a:ext cx="7772400" cy="1463040"/>
          </a:xfrm>
        </p:spPr>
        <p:txBody>
          <a:bodyPr/>
          <a:lstStyle/>
          <a:p>
            <a:r>
              <a:rPr lang="en-GB" u="sng" dirty="0" smtClean="0"/>
              <a:t>Our</a:t>
            </a:r>
            <a:r>
              <a:rPr lang="en-GB" dirty="0" smtClean="0"/>
              <a:t> </a:t>
            </a:r>
            <a:r>
              <a:rPr lang="en-GB" dirty="0" smtClean="0"/>
              <a:t>Section 8 Ofsted </a:t>
            </a:r>
            <a:r>
              <a:rPr lang="en-GB" dirty="0" smtClean="0"/>
              <a:t>experience</a:t>
            </a:r>
            <a:endParaRPr lang="en-GB" dirty="0"/>
          </a:p>
        </p:txBody>
      </p:sp>
    </p:spTree>
    <p:extLst>
      <p:ext uri="{BB962C8B-B14F-4D97-AF65-F5344CB8AC3E}">
        <p14:creationId xmlns:p14="http://schemas.microsoft.com/office/powerpoint/2010/main" val="2750397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8972" y="357051"/>
            <a:ext cx="11138263" cy="5693866"/>
          </a:xfrm>
          <a:prstGeom prst="rect">
            <a:avLst/>
          </a:prstGeom>
          <a:noFill/>
        </p:spPr>
        <p:txBody>
          <a:bodyPr wrap="square" rtlCol="0">
            <a:spAutoFit/>
          </a:bodyPr>
          <a:lstStyle/>
          <a:p>
            <a:r>
              <a:rPr lang="en-GB" sz="2400" b="1" u="sng" dirty="0" smtClean="0"/>
              <a:t>Common Themes for Good Schools under new Ofsted framework:</a:t>
            </a:r>
          </a:p>
          <a:p>
            <a:endParaRPr lang="en-GB" sz="2000" b="1" dirty="0"/>
          </a:p>
          <a:p>
            <a:endParaRPr lang="en-GB" sz="2000" b="1" dirty="0" smtClean="0"/>
          </a:p>
          <a:p>
            <a:endParaRPr lang="en-GB" sz="2000" b="1" dirty="0"/>
          </a:p>
          <a:p>
            <a:endParaRPr lang="en-GB" sz="2000" b="1" dirty="0" smtClean="0"/>
          </a:p>
          <a:p>
            <a:r>
              <a:rPr lang="en-GB" sz="2400" dirty="0" smtClean="0"/>
              <a:t>Recommend the following blog post:</a:t>
            </a:r>
          </a:p>
          <a:p>
            <a:endParaRPr lang="en-GB" sz="2400" dirty="0"/>
          </a:p>
          <a:p>
            <a:r>
              <a:rPr lang="en-GB" sz="2400" dirty="0" smtClean="0"/>
              <a:t>What do Ofsted Reports reveal about the way schools are being inspected under the new framework</a:t>
            </a:r>
          </a:p>
          <a:p>
            <a:endParaRPr lang="en-GB" sz="2400" dirty="0"/>
          </a:p>
          <a:p>
            <a:r>
              <a:rPr lang="en-GB" sz="2400" dirty="0" smtClean="0"/>
              <a:t>David </a:t>
            </a:r>
            <a:r>
              <a:rPr lang="en-GB" sz="2400" dirty="0" err="1" smtClean="0"/>
              <a:t>Didau</a:t>
            </a:r>
            <a:r>
              <a:rPr lang="en-GB" sz="2400" dirty="0" smtClean="0"/>
              <a:t> </a:t>
            </a:r>
          </a:p>
          <a:p>
            <a:endParaRPr lang="en-GB" sz="2400" b="1" dirty="0"/>
          </a:p>
          <a:p>
            <a:r>
              <a:rPr lang="en-GB" sz="2400" b="1" dirty="0" smtClean="0"/>
              <a:t> </a:t>
            </a:r>
          </a:p>
          <a:p>
            <a:r>
              <a:rPr lang="en-GB" sz="2400" b="1" dirty="0">
                <a:hlinkClick r:id="rId2"/>
              </a:rPr>
              <a:t>https://learningspy.co.uk/leadership/what-do-ofsted-reports-reveal-about-the-way-schools-are-being-inspected-under-the-new-framework</a:t>
            </a:r>
            <a:r>
              <a:rPr lang="en-GB" sz="2400" b="1" dirty="0" smtClean="0">
                <a:hlinkClick r:id="rId2"/>
              </a:rPr>
              <a:t>/</a:t>
            </a:r>
            <a:endParaRPr lang="en-GB" sz="2400" b="1" dirty="0" smtClean="0"/>
          </a:p>
          <a:p>
            <a:endParaRPr lang="en-GB" sz="2000" b="1" dirty="0"/>
          </a:p>
        </p:txBody>
      </p:sp>
      <p:pic>
        <p:nvPicPr>
          <p:cNvPr id="3" name="Picture 2"/>
          <p:cNvPicPr>
            <a:picLocks noChangeAspect="1"/>
          </p:cNvPicPr>
          <p:nvPr/>
        </p:nvPicPr>
        <p:blipFill>
          <a:blip r:embed="rId3"/>
          <a:stretch>
            <a:fillRect/>
          </a:stretch>
        </p:blipFill>
        <p:spPr>
          <a:xfrm>
            <a:off x="7980453" y="1121091"/>
            <a:ext cx="3116967" cy="986382"/>
          </a:xfrm>
          <a:prstGeom prst="rect">
            <a:avLst/>
          </a:prstGeom>
        </p:spPr>
      </p:pic>
    </p:spTree>
    <p:extLst>
      <p:ext uri="{BB962C8B-B14F-4D97-AF65-F5344CB8AC3E}">
        <p14:creationId xmlns:p14="http://schemas.microsoft.com/office/powerpoint/2010/main" val="3283134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5428" y="139337"/>
            <a:ext cx="11329852" cy="6370975"/>
          </a:xfrm>
          <a:prstGeom prst="rect">
            <a:avLst/>
          </a:prstGeom>
          <a:noFill/>
        </p:spPr>
        <p:txBody>
          <a:bodyPr wrap="square" rtlCol="0">
            <a:spAutoFit/>
          </a:bodyPr>
          <a:lstStyle/>
          <a:p>
            <a:endParaRPr lang="en-GB" sz="2400" b="1" dirty="0"/>
          </a:p>
          <a:p>
            <a:pPr marL="342900" indent="-342900">
              <a:buFont typeface="Arial" panose="020B0604020202020204" pitchFamily="34" charset="0"/>
              <a:buChar char="•"/>
            </a:pPr>
            <a:r>
              <a:rPr lang="en-GB" sz="2400" dirty="0" smtClean="0"/>
              <a:t>Not anti-accountability</a:t>
            </a:r>
          </a:p>
          <a:p>
            <a:pPr marL="342900" indent="-342900">
              <a:buFont typeface="Arial" panose="020B0604020202020204" pitchFamily="34" charset="0"/>
              <a:buChar char="•"/>
            </a:pPr>
            <a:r>
              <a:rPr lang="en-GB" sz="2400" dirty="0" smtClean="0"/>
              <a:t>Welcome a more nuanced approach to school data/PP</a:t>
            </a:r>
          </a:p>
          <a:p>
            <a:pPr marL="342900" indent="-342900">
              <a:buFont typeface="Arial" panose="020B0604020202020204" pitchFamily="34" charset="0"/>
              <a:buChar char="•"/>
            </a:pPr>
            <a:r>
              <a:rPr lang="en-GB" sz="2400" dirty="0" smtClean="0"/>
              <a:t>New framework is a greater test of the wider team/subject leads/staff </a:t>
            </a:r>
          </a:p>
          <a:p>
            <a:pPr marL="342900" indent="-342900">
              <a:buFont typeface="Arial" panose="020B0604020202020204" pitchFamily="34" charset="0"/>
              <a:buChar char="•"/>
            </a:pPr>
            <a:r>
              <a:rPr lang="en-GB" sz="2400" dirty="0" smtClean="0"/>
              <a:t>‘Hero leaders’ </a:t>
            </a:r>
            <a:r>
              <a:rPr lang="en-GB" sz="2400" dirty="0" smtClean="0"/>
              <a:t>will struggle</a:t>
            </a:r>
          </a:p>
          <a:p>
            <a:pPr marL="342900" indent="-342900">
              <a:buFont typeface="Arial" panose="020B0604020202020204" pitchFamily="34" charset="0"/>
              <a:buChar char="•"/>
            </a:pPr>
            <a:r>
              <a:rPr lang="en-GB" sz="2400" dirty="0" smtClean="0"/>
              <a:t>Staff need to </a:t>
            </a:r>
            <a:r>
              <a:rPr lang="en-GB" sz="2400" dirty="0"/>
              <a:t>be able to talk comfortably about the aims for a subject and know the curriculum well</a:t>
            </a:r>
            <a:endParaRPr lang="en-GB" sz="2400" dirty="0" smtClean="0"/>
          </a:p>
          <a:p>
            <a:pPr marL="342900" indent="-342900">
              <a:buFont typeface="Arial" panose="020B0604020202020204" pitchFamily="34" charset="0"/>
              <a:buChar char="•"/>
            </a:pPr>
            <a:r>
              <a:rPr lang="en-GB" sz="2400" dirty="0" smtClean="0"/>
              <a:t>Workload shift </a:t>
            </a:r>
            <a:endParaRPr lang="en-GB" sz="2400" dirty="0"/>
          </a:p>
          <a:p>
            <a:endParaRPr lang="en-GB" sz="2400" dirty="0" smtClean="0"/>
          </a:p>
          <a:p>
            <a:endParaRPr lang="en-GB" sz="2400" dirty="0"/>
          </a:p>
          <a:p>
            <a:r>
              <a:rPr lang="en-GB" sz="2400" dirty="0" smtClean="0"/>
              <a:t>Interesting Read:</a:t>
            </a:r>
          </a:p>
          <a:p>
            <a:endParaRPr lang="en-GB" sz="2400" dirty="0" smtClean="0"/>
          </a:p>
          <a:p>
            <a:r>
              <a:rPr lang="en-GB" sz="2400" dirty="0">
                <a:hlinkClick r:id="rId2"/>
              </a:rPr>
              <a:t>https://noordinaryclassroom.home.blog/2019/10/29/dear-ofsted</a:t>
            </a:r>
            <a:r>
              <a:rPr lang="en-GB" sz="2400" dirty="0" smtClean="0">
                <a:hlinkClick r:id="rId2"/>
              </a:rPr>
              <a:t>/</a:t>
            </a:r>
            <a:endParaRPr lang="en-GB" sz="2400" dirty="0" smtClean="0"/>
          </a:p>
          <a:p>
            <a:endParaRPr lang="en-GB" sz="2400" dirty="0"/>
          </a:p>
          <a:p>
            <a:endParaRPr lang="en-GB" sz="2400" dirty="0" smtClean="0"/>
          </a:p>
          <a:p>
            <a:endParaRPr lang="en-GB" sz="2400" b="1" dirty="0"/>
          </a:p>
          <a:p>
            <a:endParaRPr lang="en-GB" sz="2400" b="1" dirty="0"/>
          </a:p>
        </p:txBody>
      </p:sp>
      <p:pic>
        <p:nvPicPr>
          <p:cNvPr id="3" name="Picture 2"/>
          <p:cNvPicPr>
            <a:picLocks noChangeAspect="1"/>
          </p:cNvPicPr>
          <p:nvPr/>
        </p:nvPicPr>
        <p:blipFill>
          <a:blip r:embed="rId3"/>
          <a:stretch>
            <a:fillRect/>
          </a:stretch>
        </p:blipFill>
        <p:spPr>
          <a:xfrm>
            <a:off x="9849394" y="139337"/>
            <a:ext cx="1844585" cy="969895"/>
          </a:xfrm>
          <a:prstGeom prst="rect">
            <a:avLst/>
          </a:prstGeom>
        </p:spPr>
      </p:pic>
    </p:spTree>
    <p:extLst>
      <p:ext uri="{BB962C8B-B14F-4D97-AF65-F5344CB8AC3E}">
        <p14:creationId xmlns:p14="http://schemas.microsoft.com/office/powerpoint/2010/main" val="2486452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Hitler hears about deep dives </a:t>
            </a:r>
            <a:endParaRPr lang="en-GB" dirty="0"/>
          </a:p>
        </p:txBody>
      </p:sp>
      <p:sp>
        <p:nvSpPr>
          <p:cNvPr id="3" name="Rectangle 2"/>
          <p:cNvSpPr/>
          <p:nvPr/>
        </p:nvSpPr>
        <p:spPr>
          <a:xfrm>
            <a:off x="1024128" y="5483274"/>
            <a:ext cx="10088009"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dirty="0">
                <a:hlinkClick r:id="rId2"/>
              </a:rPr>
              <a:t>https://www.captiongenerator.com/1550052/Hitler-hears-about-deep-dives#.</a:t>
            </a:r>
            <a:r>
              <a:rPr lang="en-GB" dirty="0" smtClean="0">
                <a:hlinkClick r:id="rId2"/>
              </a:rPr>
              <a:t>Xaz6bGqvrhU.twitter</a:t>
            </a:r>
            <a:endParaRPr lang="en-GB" dirty="0" smtClean="0"/>
          </a:p>
        </p:txBody>
      </p:sp>
      <p:pic>
        <p:nvPicPr>
          <p:cNvPr id="4" name="Picture 3"/>
          <p:cNvPicPr>
            <a:picLocks noChangeAspect="1"/>
          </p:cNvPicPr>
          <p:nvPr/>
        </p:nvPicPr>
        <p:blipFill>
          <a:blip r:embed="rId3"/>
          <a:stretch>
            <a:fillRect/>
          </a:stretch>
        </p:blipFill>
        <p:spPr>
          <a:xfrm>
            <a:off x="3563269" y="2607129"/>
            <a:ext cx="4833377" cy="1851660"/>
          </a:xfrm>
          <a:prstGeom prst="rect">
            <a:avLst/>
          </a:prstGeom>
        </p:spPr>
      </p:pic>
    </p:spTree>
    <p:extLst>
      <p:ext uri="{BB962C8B-B14F-4D97-AF65-F5344CB8AC3E}">
        <p14:creationId xmlns:p14="http://schemas.microsoft.com/office/powerpoint/2010/main" val="2975453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02228" y="371883"/>
            <a:ext cx="2364378" cy="2374933"/>
          </a:xfrm>
          <a:prstGeom prst="rect">
            <a:avLst/>
          </a:prstGeom>
          <a:ln>
            <a:solidFill>
              <a:schemeClr val="tx1"/>
            </a:solidFill>
          </a:ln>
        </p:spPr>
      </p:pic>
      <p:pic>
        <p:nvPicPr>
          <p:cNvPr id="4" name="Picture 3"/>
          <p:cNvPicPr>
            <a:picLocks noChangeAspect="1"/>
          </p:cNvPicPr>
          <p:nvPr/>
        </p:nvPicPr>
        <p:blipFill>
          <a:blip r:embed="rId3"/>
          <a:stretch>
            <a:fillRect/>
          </a:stretch>
        </p:blipFill>
        <p:spPr>
          <a:xfrm>
            <a:off x="5059067" y="362085"/>
            <a:ext cx="1924050" cy="2371725"/>
          </a:xfrm>
          <a:prstGeom prst="rect">
            <a:avLst/>
          </a:prstGeom>
          <a:ln>
            <a:solidFill>
              <a:schemeClr val="tx1"/>
            </a:solidFill>
          </a:ln>
        </p:spPr>
      </p:pic>
      <p:pic>
        <p:nvPicPr>
          <p:cNvPr id="5" name="Picture 4"/>
          <p:cNvPicPr>
            <a:picLocks noChangeAspect="1"/>
          </p:cNvPicPr>
          <p:nvPr/>
        </p:nvPicPr>
        <p:blipFill>
          <a:blip r:embed="rId4"/>
          <a:stretch>
            <a:fillRect/>
          </a:stretch>
        </p:blipFill>
        <p:spPr>
          <a:xfrm>
            <a:off x="8175578" y="511763"/>
            <a:ext cx="2581275" cy="2072368"/>
          </a:xfrm>
          <a:prstGeom prst="rect">
            <a:avLst/>
          </a:prstGeom>
          <a:ln>
            <a:solidFill>
              <a:schemeClr val="tx1"/>
            </a:solidFill>
          </a:ln>
        </p:spPr>
      </p:pic>
      <p:sp>
        <p:nvSpPr>
          <p:cNvPr id="8" name="TextBox 7"/>
          <p:cNvSpPr txBox="1"/>
          <p:nvPr/>
        </p:nvSpPr>
        <p:spPr>
          <a:xfrm>
            <a:off x="952703" y="3108960"/>
            <a:ext cx="10136777" cy="3416320"/>
          </a:xfrm>
          <a:prstGeom prst="rect">
            <a:avLst/>
          </a:prstGeom>
          <a:noFill/>
          <a:ln>
            <a:solidFill>
              <a:schemeClr val="tx1"/>
            </a:solidFill>
          </a:ln>
        </p:spPr>
        <p:txBody>
          <a:bodyPr wrap="square" rtlCol="0">
            <a:spAutoFit/>
          </a:bodyPr>
          <a:lstStyle/>
          <a:p>
            <a:r>
              <a:rPr lang="en-GB" sz="2400" b="1" dirty="0" smtClean="0"/>
              <a:t>Admin Call</a:t>
            </a:r>
            <a:r>
              <a:rPr lang="en-GB" sz="2400" dirty="0" smtClean="0"/>
              <a:t>: </a:t>
            </a:r>
          </a:p>
          <a:p>
            <a:r>
              <a:rPr lang="en-GB" sz="2400" dirty="0" smtClean="0"/>
              <a:t>- Notification of inspection, 15 minute window</a:t>
            </a:r>
          </a:p>
          <a:p>
            <a:r>
              <a:rPr lang="en-GB" sz="2400" b="1" dirty="0" smtClean="0"/>
              <a:t>The Call</a:t>
            </a:r>
            <a:r>
              <a:rPr lang="en-GB" sz="2400" dirty="0" smtClean="0"/>
              <a:t>:</a:t>
            </a:r>
          </a:p>
          <a:p>
            <a:r>
              <a:rPr lang="en-GB" sz="2400" dirty="0" smtClean="0"/>
              <a:t>1. In depth discussion</a:t>
            </a:r>
          </a:p>
          <a:p>
            <a:r>
              <a:rPr lang="en-GB" sz="2400" dirty="0" smtClean="0"/>
              <a:t>2. Importance of being prepared (have a prepared script)</a:t>
            </a:r>
          </a:p>
          <a:p>
            <a:r>
              <a:rPr lang="en-GB" sz="2400" dirty="0" smtClean="0"/>
              <a:t>3. Impression that Ofsted had started</a:t>
            </a:r>
          </a:p>
          <a:p>
            <a:r>
              <a:rPr lang="en-GB" sz="2400" dirty="0" smtClean="0"/>
              <a:t>4. Opportunity to set the tone and direct proceedings  </a:t>
            </a:r>
            <a:endParaRPr lang="en-GB" sz="2400" dirty="0"/>
          </a:p>
          <a:p>
            <a:r>
              <a:rPr lang="en-GB" sz="2400" b="1" dirty="0" smtClean="0"/>
              <a:t>Uploading to the Portal:</a:t>
            </a:r>
          </a:p>
          <a:p>
            <a:r>
              <a:rPr lang="en-GB" sz="2400" dirty="0" smtClean="0"/>
              <a:t>Key docs</a:t>
            </a:r>
            <a:endParaRPr lang="en-GB" sz="2400" dirty="0"/>
          </a:p>
        </p:txBody>
      </p:sp>
    </p:spTree>
    <p:extLst>
      <p:ext uri="{BB962C8B-B14F-4D97-AF65-F5344CB8AC3E}">
        <p14:creationId xmlns:p14="http://schemas.microsoft.com/office/powerpoint/2010/main" val="2553167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0926" y="170225"/>
            <a:ext cx="11765280" cy="6740307"/>
          </a:xfrm>
          <a:prstGeom prst="rect">
            <a:avLst/>
          </a:prstGeom>
          <a:noFill/>
        </p:spPr>
        <p:txBody>
          <a:bodyPr wrap="square" rtlCol="0">
            <a:spAutoFit/>
          </a:bodyPr>
          <a:lstStyle/>
          <a:p>
            <a:r>
              <a:rPr lang="en-GB" sz="2400" b="1" dirty="0" smtClean="0"/>
              <a:t>Day 1 – Briefing following Phone Call</a:t>
            </a:r>
          </a:p>
          <a:p>
            <a:endParaRPr lang="en-GB" sz="2400" b="1" dirty="0"/>
          </a:p>
          <a:p>
            <a:pPr marL="342900" indent="-342900">
              <a:buFont typeface="Arial" panose="020B0604020202020204" pitchFamily="34" charset="0"/>
              <a:buChar char="•"/>
            </a:pPr>
            <a:r>
              <a:rPr lang="en-GB" sz="2400" dirty="0"/>
              <a:t>L</a:t>
            </a:r>
            <a:r>
              <a:rPr lang="en-GB" sz="2400" dirty="0" smtClean="0"/>
              <a:t>eaders/staff encouraged to challenge/question/debate</a:t>
            </a:r>
          </a:p>
          <a:p>
            <a:pPr marL="342900" indent="-342900">
              <a:buFont typeface="Arial" panose="020B0604020202020204" pitchFamily="34" charset="0"/>
              <a:buChar char="•"/>
            </a:pPr>
            <a:r>
              <a:rPr lang="en-GB" sz="2400" dirty="0" smtClean="0"/>
              <a:t>Quality assurance of SEF/correct improvement priorities/actions</a:t>
            </a:r>
          </a:p>
          <a:p>
            <a:pPr marL="342900" indent="-342900">
              <a:buFont typeface="Arial" panose="020B0604020202020204" pitchFamily="34" charset="0"/>
              <a:buChar char="•"/>
            </a:pPr>
            <a:r>
              <a:rPr lang="en-GB" sz="2400" dirty="0" smtClean="0"/>
              <a:t>3 </a:t>
            </a:r>
            <a:r>
              <a:rPr lang="en-GB" sz="2400" dirty="0"/>
              <a:t>deep </a:t>
            </a:r>
            <a:r>
              <a:rPr lang="en-GB" sz="2400" dirty="0" smtClean="0"/>
              <a:t>dives: </a:t>
            </a:r>
            <a:r>
              <a:rPr lang="en-GB" sz="2400" b="1" dirty="0"/>
              <a:t>reading</a:t>
            </a:r>
            <a:r>
              <a:rPr lang="en-GB" sz="2400" dirty="0"/>
              <a:t>, </a:t>
            </a:r>
            <a:r>
              <a:rPr lang="en-GB" sz="2400" b="1" dirty="0"/>
              <a:t>maths</a:t>
            </a:r>
            <a:r>
              <a:rPr lang="en-GB" sz="2400" dirty="0"/>
              <a:t>, </a:t>
            </a:r>
            <a:r>
              <a:rPr lang="en-GB" sz="2400" b="1" dirty="0" smtClean="0"/>
              <a:t>music </a:t>
            </a:r>
            <a:r>
              <a:rPr lang="en-GB" sz="2400" dirty="0" smtClean="0"/>
              <a:t>(opp. </a:t>
            </a:r>
            <a:r>
              <a:rPr lang="en-GB" sz="2400" dirty="0"/>
              <a:t>t</a:t>
            </a:r>
            <a:r>
              <a:rPr lang="en-GB" sz="2400" dirty="0" smtClean="0"/>
              <a:t>o set </a:t>
            </a:r>
            <a:r>
              <a:rPr lang="en-GB" sz="2400" dirty="0" smtClean="0"/>
              <a:t>out a timetable)</a:t>
            </a:r>
            <a:endParaRPr lang="en-GB" sz="2400" b="1" dirty="0" smtClean="0"/>
          </a:p>
          <a:p>
            <a:pPr marL="342900" indent="-342900">
              <a:buFont typeface="Arial" panose="020B0604020202020204" pitchFamily="34" charset="0"/>
              <a:buChar char="•"/>
            </a:pPr>
            <a:r>
              <a:rPr lang="en-GB" sz="2400" dirty="0" smtClean="0"/>
              <a:t>90</a:t>
            </a:r>
            <a:r>
              <a:rPr lang="en-GB" sz="2400" dirty="0"/>
              <a:t>% of inspection </a:t>
            </a:r>
            <a:r>
              <a:rPr lang="en-GB" sz="2400" dirty="0" smtClean="0"/>
              <a:t>would be focussed </a:t>
            </a:r>
            <a:r>
              <a:rPr lang="en-GB" sz="2400" dirty="0"/>
              <a:t>on curriculum (T&amp;L</a:t>
            </a:r>
            <a:r>
              <a:rPr lang="en-GB" sz="2400" dirty="0" smtClean="0"/>
              <a:t>)</a:t>
            </a:r>
            <a:r>
              <a:rPr lang="en-GB" sz="2400" dirty="0"/>
              <a:t> </a:t>
            </a:r>
          </a:p>
          <a:p>
            <a:pPr marL="342900" indent="-342900">
              <a:buFont typeface="Arial" panose="020B0604020202020204" pitchFamily="34" charset="0"/>
              <a:buChar char="•"/>
            </a:pPr>
            <a:r>
              <a:rPr lang="en-GB" sz="2400" dirty="0" smtClean="0"/>
              <a:t>Inspector had reflected </a:t>
            </a:r>
            <a:r>
              <a:rPr lang="en-GB" sz="2400" dirty="0"/>
              <a:t>on historical </a:t>
            </a:r>
            <a:r>
              <a:rPr lang="en-GB" sz="2400" dirty="0" smtClean="0"/>
              <a:t>data, but did </a:t>
            </a:r>
            <a:r>
              <a:rPr lang="en-GB" sz="2400" dirty="0"/>
              <a:t>not </a:t>
            </a:r>
            <a:r>
              <a:rPr lang="en-GB" sz="2400" dirty="0" smtClean="0"/>
              <a:t>want look </a:t>
            </a:r>
            <a:r>
              <a:rPr lang="en-GB" sz="2400" dirty="0"/>
              <a:t>at current </a:t>
            </a:r>
            <a:r>
              <a:rPr lang="en-GB" sz="2400" dirty="0" smtClean="0"/>
              <a:t>data</a:t>
            </a:r>
          </a:p>
          <a:p>
            <a:pPr marL="342900" indent="-342900">
              <a:buFont typeface="Arial" panose="020B0604020202020204" pitchFamily="34" charset="0"/>
              <a:buChar char="•"/>
            </a:pPr>
            <a:r>
              <a:rPr lang="en-GB" sz="2400" dirty="0" smtClean="0"/>
              <a:t>Triangulation </a:t>
            </a:r>
            <a:r>
              <a:rPr lang="en-GB" sz="2400" dirty="0"/>
              <a:t>of evidence – what is the intended curriculum, how is it being implemented, what impact is that having on outcomes for </a:t>
            </a:r>
            <a:r>
              <a:rPr lang="en-GB" sz="2400" dirty="0" smtClean="0"/>
              <a:t>pupils</a:t>
            </a:r>
          </a:p>
          <a:p>
            <a:pPr marL="342900" indent="-342900">
              <a:buFont typeface="Arial" panose="020B0604020202020204" pitchFamily="34" charset="0"/>
              <a:buChar char="•"/>
            </a:pPr>
            <a:r>
              <a:rPr lang="en-GB" sz="2400" dirty="0" smtClean="0"/>
              <a:t>‘Knowing </a:t>
            </a:r>
            <a:r>
              <a:rPr lang="en-GB" sz="2400" dirty="0"/>
              <a:t>more, remembering </a:t>
            </a:r>
            <a:r>
              <a:rPr lang="en-GB" sz="2400" dirty="0" smtClean="0"/>
              <a:t>more’ phrase used regularly</a:t>
            </a:r>
          </a:p>
          <a:p>
            <a:pPr marL="342900" indent="-342900">
              <a:buFont typeface="Arial" panose="020B0604020202020204" pitchFamily="34" charset="0"/>
              <a:buChar char="•"/>
            </a:pPr>
            <a:r>
              <a:rPr lang="en-GB" sz="2400" dirty="0" smtClean="0"/>
              <a:t>Personal </a:t>
            </a:r>
            <a:r>
              <a:rPr lang="en-GB" sz="2400" dirty="0"/>
              <a:t>development – what opportunities are pupils given beyond the academic </a:t>
            </a:r>
            <a:r>
              <a:rPr lang="en-GB" sz="2400" dirty="0" smtClean="0"/>
              <a:t>subjects</a:t>
            </a:r>
          </a:p>
          <a:p>
            <a:pPr marL="342900" indent="-342900">
              <a:buFont typeface="Arial" panose="020B0604020202020204" pitchFamily="34" charset="0"/>
              <a:buChar char="•"/>
            </a:pPr>
            <a:r>
              <a:rPr lang="en-GB" sz="2400" dirty="0" smtClean="0"/>
              <a:t>Behaviour </a:t>
            </a:r>
            <a:r>
              <a:rPr lang="en-GB" sz="2400" dirty="0"/>
              <a:t>– what is this school really like? Does school have high expectations? Is behaviour system applied consistently? Are routines appropriate? Is behaviour in lessons disruptive (low level)? How does school deal with bullying/prejudiced </a:t>
            </a:r>
            <a:r>
              <a:rPr lang="en-GB" sz="2400" dirty="0" smtClean="0"/>
              <a:t>behaviour?</a:t>
            </a:r>
          </a:p>
          <a:p>
            <a:pPr marL="342900" indent="-342900">
              <a:buFont typeface="Arial" panose="020B0604020202020204" pitchFamily="34" charset="0"/>
              <a:buChar char="•"/>
            </a:pPr>
            <a:r>
              <a:rPr lang="en-GB" sz="2400" dirty="0" smtClean="0"/>
              <a:t>Opportunities </a:t>
            </a:r>
            <a:r>
              <a:rPr lang="en-GB" sz="2400" dirty="0"/>
              <a:t>to meet with pupils/parents </a:t>
            </a:r>
            <a:endParaRPr lang="en-GB" sz="2400" dirty="0" smtClean="0"/>
          </a:p>
          <a:p>
            <a:pPr marL="342900" indent="-342900">
              <a:buFont typeface="Arial" panose="020B0604020202020204" pitchFamily="34" charset="0"/>
              <a:buChar char="•"/>
            </a:pPr>
            <a:r>
              <a:rPr lang="en-GB" sz="2400" dirty="0" smtClean="0"/>
              <a:t>Safeguarding/SCR review</a:t>
            </a:r>
          </a:p>
          <a:p>
            <a:pPr marL="342900" indent="-342900">
              <a:buFont typeface="Arial" panose="020B0604020202020204" pitchFamily="34" charset="0"/>
              <a:buChar char="•"/>
            </a:pPr>
            <a:r>
              <a:rPr lang="en-GB" sz="2400" dirty="0" smtClean="0"/>
              <a:t>SENDCO/pastoral </a:t>
            </a:r>
            <a:r>
              <a:rPr lang="en-GB" sz="2400" dirty="0"/>
              <a:t>meeting – to discuss provision </a:t>
            </a:r>
          </a:p>
          <a:p>
            <a:endParaRPr lang="en-GB" sz="2400" dirty="0"/>
          </a:p>
        </p:txBody>
      </p:sp>
      <p:pic>
        <p:nvPicPr>
          <p:cNvPr id="3" name="Picture 2"/>
          <p:cNvPicPr>
            <a:picLocks noChangeAspect="1"/>
          </p:cNvPicPr>
          <p:nvPr/>
        </p:nvPicPr>
        <p:blipFill>
          <a:blip r:embed="rId2"/>
          <a:stretch>
            <a:fillRect/>
          </a:stretch>
        </p:blipFill>
        <p:spPr>
          <a:xfrm>
            <a:off x="9432334" y="170225"/>
            <a:ext cx="2314575" cy="1971675"/>
          </a:xfrm>
          <a:prstGeom prst="rect">
            <a:avLst/>
          </a:prstGeom>
          <a:ln>
            <a:solidFill>
              <a:schemeClr val="tx1"/>
            </a:solidFill>
          </a:ln>
        </p:spPr>
      </p:pic>
    </p:spTree>
    <p:extLst>
      <p:ext uri="{BB962C8B-B14F-4D97-AF65-F5344CB8AC3E}">
        <p14:creationId xmlns:p14="http://schemas.microsoft.com/office/powerpoint/2010/main" val="1967255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8640" y="400594"/>
            <a:ext cx="11129555" cy="7417415"/>
          </a:xfrm>
          <a:prstGeom prst="rect">
            <a:avLst/>
          </a:prstGeom>
          <a:noFill/>
        </p:spPr>
        <p:txBody>
          <a:bodyPr wrap="square" rtlCol="0">
            <a:spAutoFit/>
          </a:bodyPr>
          <a:lstStyle/>
          <a:p>
            <a:r>
              <a:rPr lang="en-GB" sz="2400" b="1" dirty="0" smtClean="0"/>
              <a:t>Day 1 – Maths Deep Dive </a:t>
            </a:r>
          </a:p>
          <a:p>
            <a:endParaRPr lang="en-GB" sz="2400" b="1" dirty="0" smtClean="0"/>
          </a:p>
          <a:p>
            <a:endParaRPr lang="en-GB" sz="2400" b="1" dirty="0" smtClean="0"/>
          </a:p>
          <a:p>
            <a:endParaRPr lang="en-GB" sz="2400" dirty="0" smtClean="0"/>
          </a:p>
          <a:p>
            <a:pPr marL="342900" indent="-342900">
              <a:buFont typeface="Arial" panose="020B0604020202020204" pitchFamily="34" charset="0"/>
              <a:buChar char="•"/>
            </a:pPr>
            <a:r>
              <a:rPr lang="en-GB" sz="2400" dirty="0" smtClean="0"/>
              <a:t>What are </a:t>
            </a:r>
            <a:r>
              <a:rPr lang="en-GB" sz="2400" dirty="0" smtClean="0"/>
              <a:t>the aims of </a:t>
            </a:r>
            <a:r>
              <a:rPr lang="en-GB" sz="2400" dirty="0" smtClean="0"/>
              <a:t>your curriculum?</a:t>
            </a:r>
            <a:endParaRPr lang="en-GB" sz="2400" dirty="0" smtClean="0"/>
          </a:p>
          <a:p>
            <a:pPr marL="342900" indent="-342900">
              <a:buFont typeface="Arial" panose="020B0604020202020204" pitchFamily="34" charset="0"/>
              <a:buChar char="•"/>
            </a:pPr>
            <a:r>
              <a:rPr lang="en-GB" sz="2400" dirty="0" smtClean="0"/>
              <a:t>Why had the school chosen to follow Maths Mastery?</a:t>
            </a:r>
          </a:p>
          <a:p>
            <a:pPr marL="342900" indent="-342900">
              <a:buFont typeface="Arial" panose="020B0604020202020204" pitchFamily="34" charset="0"/>
              <a:buChar char="•"/>
            </a:pPr>
            <a:r>
              <a:rPr lang="en-GB" sz="2400" dirty="0" smtClean="0"/>
              <a:t>How is maths assessed and how is assessment used to inform planning?</a:t>
            </a:r>
          </a:p>
          <a:p>
            <a:pPr marL="342900" indent="-342900">
              <a:buFont typeface="Arial" panose="020B0604020202020204" pitchFamily="34" charset="0"/>
              <a:buChar char="•"/>
            </a:pPr>
            <a:r>
              <a:rPr lang="en-GB" sz="2400" dirty="0" smtClean="0"/>
              <a:t>What should the inspector expect to see in lessons?</a:t>
            </a:r>
            <a:endParaRPr lang="en-GB" sz="2400" dirty="0"/>
          </a:p>
          <a:p>
            <a:pPr marL="342900" indent="-342900">
              <a:buFont typeface="Arial" panose="020B0604020202020204" pitchFamily="34" charset="0"/>
              <a:buChar char="•"/>
            </a:pPr>
            <a:r>
              <a:rPr lang="en-GB" sz="2400" dirty="0" smtClean="0"/>
              <a:t>Joint lesson </a:t>
            </a:r>
            <a:r>
              <a:rPr lang="en-GB" sz="2400" dirty="0" smtClean="0"/>
              <a:t>visits</a:t>
            </a:r>
            <a:r>
              <a:rPr lang="en-GB" sz="2400" dirty="0" smtClean="0"/>
              <a:t> </a:t>
            </a:r>
          </a:p>
          <a:p>
            <a:pPr marL="342900" indent="-342900">
              <a:buFont typeface="Arial" panose="020B0604020202020204" pitchFamily="34" charset="0"/>
              <a:buChar char="•"/>
            </a:pPr>
            <a:r>
              <a:rPr lang="en-GB" sz="2400" dirty="0" smtClean="0"/>
              <a:t>Pupil </a:t>
            </a:r>
            <a:r>
              <a:rPr lang="en-GB" sz="2400" dirty="0" smtClean="0"/>
              <a:t>interviews with joint book look – follow up subject leader meeting re. books</a:t>
            </a:r>
          </a:p>
          <a:p>
            <a:pPr marL="342900" indent="-342900">
              <a:buFont typeface="Arial" panose="020B0604020202020204" pitchFamily="34" charset="0"/>
              <a:buChar char="•"/>
            </a:pPr>
            <a:r>
              <a:rPr lang="en-GB" sz="2400" dirty="0" smtClean="0"/>
              <a:t>Compliance</a:t>
            </a:r>
          </a:p>
          <a:p>
            <a:pPr marL="342900" indent="-342900">
              <a:buFont typeface="Arial" panose="020B0604020202020204" pitchFamily="34" charset="0"/>
              <a:buChar char="•"/>
            </a:pPr>
            <a:r>
              <a:rPr lang="en-GB" sz="2400" dirty="0" smtClean="0"/>
              <a:t>Subject </a:t>
            </a:r>
            <a:r>
              <a:rPr lang="en-GB" sz="2400" dirty="0" smtClean="0"/>
              <a:t>Leader </a:t>
            </a:r>
            <a:r>
              <a:rPr lang="en-GB" sz="2400" dirty="0"/>
              <a:t>meeting </a:t>
            </a:r>
            <a:r>
              <a:rPr lang="en-GB" sz="2400" dirty="0" smtClean="0"/>
              <a:t>– focus on intent </a:t>
            </a:r>
            <a:r>
              <a:rPr lang="en-GB" sz="2400" dirty="0"/>
              <a:t>and </a:t>
            </a:r>
            <a:r>
              <a:rPr lang="en-GB" sz="2400" dirty="0" smtClean="0"/>
              <a:t>evidence of </a:t>
            </a:r>
            <a:r>
              <a:rPr lang="en-GB" sz="2400" dirty="0" smtClean="0"/>
              <a:t>progression &amp; impact</a:t>
            </a:r>
            <a:endParaRPr lang="en-GB" sz="2400" dirty="0" smtClean="0"/>
          </a:p>
          <a:p>
            <a:pPr marL="342900" indent="-342900">
              <a:buFont typeface="Arial" panose="020B0604020202020204" pitchFamily="34" charset="0"/>
              <a:buChar char="•"/>
            </a:pPr>
            <a:r>
              <a:rPr lang="en-GB" sz="2400" dirty="0" smtClean="0"/>
              <a:t>Teacher meeting – gage staff voice/understanding – real emphasis on expecting to hear a common message (same for reading)</a:t>
            </a:r>
          </a:p>
          <a:p>
            <a:pPr marL="342900" indent="-342900">
              <a:buFont typeface="Arial" panose="020B0604020202020204" pitchFamily="34" charset="0"/>
              <a:buChar char="•"/>
            </a:pPr>
            <a:r>
              <a:rPr lang="en-GB" sz="2400" dirty="0" smtClean="0"/>
              <a:t>Teachers asked to reflect on </a:t>
            </a:r>
            <a:r>
              <a:rPr lang="en-GB" sz="2400" dirty="0"/>
              <a:t>the lessons seen -</a:t>
            </a:r>
            <a:r>
              <a:rPr lang="en-GB" sz="2400" dirty="0" smtClean="0"/>
              <a:t> </a:t>
            </a:r>
            <a:r>
              <a:rPr lang="en-GB" sz="2400" dirty="0"/>
              <a:t>most interested in </a:t>
            </a:r>
            <a:r>
              <a:rPr lang="en-GB" sz="2400" dirty="0" smtClean="0"/>
              <a:t>next </a:t>
            </a:r>
            <a:r>
              <a:rPr lang="en-GB" sz="2400" dirty="0"/>
              <a:t>steps and how the children were being moved on or a concept was being built on/reinforced</a:t>
            </a:r>
          </a:p>
          <a:p>
            <a:pPr marL="342900" indent="-342900">
              <a:buFont typeface="Arial" panose="020B0604020202020204" pitchFamily="34" charset="0"/>
              <a:buChar char="•"/>
            </a:pPr>
            <a:endParaRPr lang="en-GB" sz="2400" dirty="0" smtClean="0"/>
          </a:p>
          <a:p>
            <a:endParaRPr lang="en-GB" sz="2400" dirty="0" smtClean="0"/>
          </a:p>
          <a:p>
            <a:endParaRPr lang="en-GB" sz="2400" b="1" dirty="0"/>
          </a:p>
          <a:p>
            <a:endParaRPr lang="en-GB" sz="2000" dirty="0"/>
          </a:p>
        </p:txBody>
      </p:sp>
      <p:pic>
        <p:nvPicPr>
          <p:cNvPr id="3" name="Picture 2"/>
          <p:cNvPicPr>
            <a:picLocks noChangeAspect="1"/>
          </p:cNvPicPr>
          <p:nvPr/>
        </p:nvPicPr>
        <p:blipFill>
          <a:blip r:embed="rId2"/>
          <a:stretch>
            <a:fillRect/>
          </a:stretch>
        </p:blipFill>
        <p:spPr>
          <a:xfrm>
            <a:off x="7907225" y="242750"/>
            <a:ext cx="3858599" cy="2160815"/>
          </a:xfrm>
          <a:prstGeom prst="rect">
            <a:avLst/>
          </a:prstGeom>
          <a:ln>
            <a:solidFill>
              <a:schemeClr val="tx1"/>
            </a:solidFill>
          </a:ln>
        </p:spPr>
      </p:pic>
    </p:spTree>
    <p:extLst>
      <p:ext uri="{BB962C8B-B14F-4D97-AF65-F5344CB8AC3E}">
        <p14:creationId xmlns:p14="http://schemas.microsoft.com/office/powerpoint/2010/main" val="916551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6389" y="505097"/>
            <a:ext cx="11120845" cy="5940088"/>
          </a:xfrm>
          <a:prstGeom prst="rect">
            <a:avLst/>
          </a:prstGeom>
          <a:noFill/>
        </p:spPr>
        <p:txBody>
          <a:bodyPr wrap="square" rtlCol="0">
            <a:spAutoFit/>
          </a:bodyPr>
          <a:lstStyle/>
          <a:p>
            <a:r>
              <a:rPr lang="en-GB" sz="2400" b="1" dirty="0" smtClean="0"/>
              <a:t>Day 1 – Reading Deep Dive</a:t>
            </a:r>
          </a:p>
          <a:p>
            <a:endParaRPr lang="en-GB" sz="2400" b="1" dirty="0" smtClean="0"/>
          </a:p>
          <a:p>
            <a:endParaRPr lang="en-GB" sz="2400" b="1" dirty="0"/>
          </a:p>
          <a:p>
            <a:pPr marL="342900" indent="-342900">
              <a:buFont typeface="Arial" panose="020B0604020202020204" pitchFamily="34" charset="0"/>
              <a:buChar char="•"/>
            </a:pPr>
            <a:r>
              <a:rPr lang="en-GB" sz="2400" dirty="0" smtClean="0"/>
              <a:t>Lesson observations</a:t>
            </a:r>
          </a:p>
          <a:p>
            <a:pPr marL="342900" indent="-342900">
              <a:buFont typeface="Arial" panose="020B0604020202020204" pitchFamily="34" charset="0"/>
              <a:buChar char="•"/>
            </a:pPr>
            <a:r>
              <a:rPr lang="en-GB" sz="2400" dirty="0" smtClean="0"/>
              <a:t>Pupil interviews and joint book look (</a:t>
            </a:r>
            <a:r>
              <a:rPr lang="en-GB" sz="2400" dirty="0" err="1" smtClean="0"/>
              <a:t>inc.</a:t>
            </a:r>
            <a:r>
              <a:rPr lang="en-GB" sz="2400" dirty="0" smtClean="0"/>
              <a:t> current reading book, journal) </a:t>
            </a:r>
          </a:p>
          <a:p>
            <a:pPr marL="342900" indent="-342900">
              <a:buFont typeface="Arial" panose="020B0604020202020204" pitchFamily="34" charset="0"/>
              <a:buChar char="•"/>
            </a:pPr>
            <a:r>
              <a:rPr lang="en-GB" sz="2400" dirty="0" smtClean="0"/>
              <a:t>Review of whole school reading approach, reading challenge, text suitability</a:t>
            </a:r>
          </a:p>
          <a:p>
            <a:pPr marL="342900" indent="-342900">
              <a:buFont typeface="Arial" panose="020B0604020202020204" pitchFamily="34" charset="0"/>
              <a:buChar char="•"/>
            </a:pPr>
            <a:r>
              <a:rPr lang="en-GB" sz="2400" dirty="0" smtClean="0"/>
              <a:t>Checking how systematic our approach to reading was/consistency of practice/expectation – impact of CPD in this area</a:t>
            </a:r>
          </a:p>
          <a:p>
            <a:pPr marL="342900" indent="-342900">
              <a:buFont typeface="Arial" panose="020B0604020202020204" pitchFamily="34" charset="0"/>
              <a:buChar char="•"/>
            </a:pPr>
            <a:r>
              <a:rPr lang="en-GB" sz="2400" dirty="0" smtClean="0"/>
              <a:t>Focus on scheme to support lowest ability readers and wider provision to include phonics and spelling</a:t>
            </a:r>
          </a:p>
          <a:p>
            <a:pPr marL="342900" indent="-342900">
              <a:buFont typeface="Arial" panose="020B0604020202020204" pitchFamily="34" charset="0"/>
              <a:buChar char="•"/>
            </a:pPr>
            <a:r>
              <a:rPr lang="en-GB" sz="2400" dirty="0"/>
              <a:t>Observation of interventions </a:t>
            </a:r>
          </a:p>
          <a:p>
            <a:pPr marL="342900" indent="-342900">
              <a:buFont typeface="Arial" panose="020B0604020202020204" pitchFamily="34" charset="0"/>
              <a:buChar char="•"/>
            </a:pPr>
            <a:r>
              <a:rPr lang="en-GB" sz="2400" dirty="0" smtClean="0"/>
              <a:t>Pupil access to reading material, reading journal</a:t>
            </a:r>
          </a:p>
          <a:p>
            <a:pPr marL="342900" indent="-342900">
              <a:buFont typeface="Arial" panose="020B0604020202020204" pitchFamily="34" charset="0"/>
              <a:buChar char="•"/>
            </a:pPr>
            <a:r>
              <a:rPr lang="en-GB" sz="2400" dirty="0" smtClean="0"/>
              <a:t>How </a:t>
            </a:r>
            <a:r>
              <a:rPr lang="en-GB" sz="2400" dirty="0" smtClean="0"/>
              <a:t>does reading </a:t>
            </a:r>
            <a:r>
              <a:rPr lang="en-GB" sz="2400" dirty="0" smtClean="0"/>
              <a:t>material support English units, T&amp;L in wider </a:t>
            </a:r>
            <a:r>
              <a:rPr lang="en-GB" sz="2400" dirty="0" smtClean="0"/>
              <a:t>curriculum?</a:t>
            </a:r>
            <a:endParaRPr lang="en-GB" sz="2400" dirty="0" smtClean="0"/>
          </a:p>
          <a:p>
            <a:pPr marL="342900" indent="-342900">
              <a:buFont typeface="Arial" panose="020B0604020202020204" pitchFamily="34" charset="0"/>
              <a:buChar char="•"/>
            </a:pPr>
            <a:r>
              <a:rPr lang="en-GB" sz="2400" dirty="0" smtClean="0"/>
              <a:t>What knowledge did we expect pupils to gain from their reading and what was the wider intended </a:t>
            </a:r>
            <a:r>
              <a:rPr lang="en-GB" sz="2400" dirty="0" smtClean="0"/>
              <a:t>impact?</a:t>
            </a:r>
            <a:endParaRPr lang="en-GB" sz="2400" dirty="0" smtClean="0"/>
          </a:p>
          <a:p>
            <a:pPr marL="342900" indent="-342900">
              <a:buFont typeface="Arial" panose="020B0604020202020204" pitchFamily="34" charset="0"/>
              <a:buChar char="•"/>
            </a:pPr>
            <a:endParaRPr lang="en-GB" sz="2000" dirty="0" smtClean="0"/>
          </a:p>
        </p:txBody>
      </p:sp>
      <p:pic>
        <p:nvPicPr>
          <p:cNvPr id="3" name="Picture 2"/>
          <p:cNvPicPr>
            <a:picLocks noChangeAspect="1"/>
          </p:cNvPicPr>
          <p:nvPr/>
        </p:nvPicPr>
        <p:blipFill>
          <a:blip r:embed="rId2"/>
          <a:stretch>
            <a:fillRect/>
          </a:stretch>
        </p:blipFill>
        <p:spPr>
          <a:xfrm>
            <a:off x="8995953" y="388904"/>
            <a:ext cx="2404111" cy="1346302"/>
          </a:xfrm>
          <a:prstGeom prst="rect">
            <a:avLst/>
          </a:prstGeom>
          <a:ln>
            <a:solidFill>
              <a:schemeClr val="tx1"/>
            </a:solidFill>
          </a:ln>
        </p:spPr>
      </p:pic>
    </p:spTree>
    <p:extLst>
      <p:ext uri="{BB962C8B-B14F-4D97-AF65-F5344CB8AC3E}">
        <p14:creationId xmlns:p14="http://schemas.microsoft.com/office/powerpoint/2010/main" val="3671664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2846" y="383177"/>
            <a:ext cx="11408228" cy="6309420"/>
          </a:xfrm>
          <a:prstGeom prst="rect">
            <a:avLst/>
          </a:prstGeom>
          <a:noFill/>
        </p:spPr>
        <p:txBody>
          <a:bodyPr wrap="square" rtlCol="0">
            <a:spAutoFit/>
          </a:bodyPr>
          <a:lstStyle/>
          <a:p>
            <a:r>
              <a:rPr lang="en-GB" sz="2400" b="1" dirty="0" smtClean="0"/>
              <a:t>Day 1 – Rounding Off</a:t>
            </a:r>
          </a:p>
          <a:p>
            <a:endParaRPr lang="en-GB" sz="2400" b="1" dirty="0" smtClean="0"/>
          </a:p>
          <a:p>
            <a:endParaRPr lang="en-GB" sz="2400" b="1" dirty="0" smtClean="0"/>
          </a:p>
          <a:p>
            <a:endParaRPr lang="en-GB" sz="2400" b="1" dirty="0"/>
          </a:p>
          <a:p>
            <a:endParaRPr lang="en-GB" sz="2800" b="1" dirty="0"/>
          </a:p>
          <a:p>
            <a:pPr marL="342900" indent="-342900">
              <a:buFont typeface="Arial" panose="020B0604020202020204" pitchFamily="34" charset="0"/>
              <a:buChar char="•"/>
            </a:pPr>
            <a:r>
              <a:rPr lang="en-GB" sz="2400" dirty="0" smtClean="0"/>
              <a:t>Further discussion about behaviour and behaviour systems in school</a:t>
            </a:r>
          </a:p>
          <a:p>
            <a:pPr marL="342900" indent="-342900">
              <a:buFont typeface="Arial" panose="020B0604020202020204" pitchFamily="34" charset="0"/>
              <a:buChar char="•"/>
            </a:pPr>
            <a:r>
              <a:rPr lang="en-GB" sz="2400" dirty="0" smtClean="0"/>
              <a:t>Monitoring of play and lunchtime behaviours/activities</a:t>
            </a:r>
          </a:p>
          <a:p>
            <a:pPr marL="342900" indent="-342900">
              <a:buFont typeface="Arial" panose="020B0604020202020204" pitchFamily="34" charset="0"/>
              <a:buChar char="•"/>
            </a:pPr>
            <a:r>
              <a:rPr lang="en-GB" sz="2400" dirty="0" smtClean="0"/>
              <a:t>Chatting to pupils – how committed are they to their learning, what pride they take in their work/school, how resilient they are to challenge/change?</a:t>
            </a:r>
          </a:p>
          <a:p>
            <a:pPr marL="342900" indent="-342900">
              <a:buFont typeface="Arial" panose="020B0604020202020204" pitchFamily="34" charset="0"/>
              <a:buChar char="•"/>
            </a:pPr>
            <a:r>
              <a:rPr lang="en-GB" sz="2400" dirty="0" smtClean="0"/>
              <a:t>Pupil led tour of the school – further checking pupils attitude towards school &amp; triangulating evidence</a:t>
            </a:r>
          </a:p>
          <a:p>
            <a:pPr marL="342900" indent="-342900">
              <a:buFont typeface="Arial" panose="020B0604020202020204" pitchFamily="34" charset="0"/>
              <a:buChar char="•"/>
            </a:pPr>
            <a:r>
              <a:rPr lang="en-GB" sz="2400" dirty="0" smtClean="0"/>
              <a:t>Safeguarding review</a:t>
            </a:r>
          </a:p>
          <a:p>
            <a:pPr marL="342900" indent="-342900">
              <a:buFont typeface="Arial" panose="020B0604020202020204" pitchFamily="34" charset="0"/>
              <a:buChar char="•"/>
            </a:pPr>
            <a:r>
              <a:rPr lang="en-GB" sz="2400" dirty="0" smtClean="0"/>
              <a:t>SEND/pastoral meeting – focussing on provision in school, impact of provision, progress pupils were making</a:t>
            </a:r>
          </a:p>
          <a:p>
            <a:pPr marL="342900" indent="-342900">
              <a:buFont typeface="Arial" panose="020B0604020202020204" pitchFamily="34" charset="0"/>
              <a:buChar char="•"/>
            </a:pPr>
            <a:r>
              <a:rPr lang="en-GB" sz="2400" dirty="0" smtClean="0"/>
              <a:t>Initial discussions about how the school plans for personal development</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endParaRPr lang="en-GB" sz="2000" dirty="0"/>
          </a:p>
        </p:txBody>
      </p:sp>
      <p:pic>
        <p:nvPicPr>
          <p:cNvPr id="3" name="Picture 2"/>
          <p:cNvPicPr>
            <a:picLocks noChangeAspect="1"/>
          </p:cNvPicPr>
          <p:nvPr/>
        </p:nvPicPr>
        <p:blipFill>
          <a:blip r:embed="rId2"/>
          <a:stretch>
            <a:fillRect/>
          </a:stretch>
        </p:blipFill>
        <p:spPr>
          <a:xfrm>
            <a:off x="8622030" y="348171"/>
            <a:ext cx="2681696" cy="1778081"/>
          </a:xfrm>
          <a:prstGeom prst="rect">
            <a:avLst/>
          </a:prstGeom>
          <a:ln>
            <a:solidFill>
              <a:schemeClr val="tx1"/>
            </a:solidFill>
          </a:ln>
        </p:spPr>
      </p:pic>
    </p:spTree>
    <p:extLst>
      <p:ext uri="{BB962C8B-B14F-4D97-AF65-F5344CB8AC3E}">
        <p14:creationId xmlns:p14="http://schemas.microsoft.com/office/powerpoint/2010/main" val="3623447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051" y="383177"/>
            <a:ext cx="11443063" cy="6617196"/>
          </a:xfrm>
          <a:prstGeom prst="rect">
            <a:avLst/>
          </a:prstGeom>
          <a:noFill/>
        </p:spPr>
        <p:txBody>
          <a:bodyPr wrap="square" rtlCol="0">
            <a:spAutoFit/>
          </a:bodyPr>
          <a:lstStyle/>
          <a:p>
            <a:r>
              <a:rPr lang="en-GB" sz="2400" b="1" dirty="0" smtClean="0"/>
              <a:t>Day 2 – Morning</a:t>
            </a:r>
          </a:p>
          <a:p>
            <a:endParaRPr lang="en-GB" sz="2400" b="1" dirty="0"/>
          </a:p>
          <a:p>
            <a:endParaRPr lang="en-GB" sz="2400" b="1" dirty="0" smtClean="0"/>
          </a:p>
          <a:p>
            <a:endParaRPr lang="en-GB" sz="2400" b="1" dirty="0"/>
          </a:p>
          <a:p>
            <a:endParaRPr lang="en-GB" sz="2400" b="1" dirty="0"/>
          </a:p>
          <a:p>
            <a:pPr marL="342900" indent="-342900">
              <a:buFont typeface="Arial" panose="020B0604020202020204" pitchFamily="34" charset="0"/>
              <a:buChar char="•"/>
            </a:pPr>
            <a:r>
              <a:rPr lang="en-GB" sz="2400" dirty="0" smtClean="0"/>
              <a:t>Briefing</a:t>
            </a:r>
          </a:p>
          <a:p>
            <a:pPr marL="342900" indent="-342900">
              <a:buFont typeface="Arial" panose="020B0604020202020204" pitchFamily="34" charset="0"/>
              <a:buChar char="•"/>
            </a:pPr>
            <a:r>
              <a:rPr lang="en-GB" sz="2400" dirty="0" smtClean="0"/>
              <a:t>Parent View responses feedback</a:t>
            </a:r>
          </a:p>
          <a:p>
            <a:pPr marL="342900" indent="-342900">
              <a:buFont typeface="Arial" panose="020B0604020202020204" pitchFamily="34" charset="0"/>
              <a:buChar char="•"/>
            </a:pPr>
            <a:r>
              <a:rPr lang="en-GB" sz="2400" dirty="0" smtClean="0"/>
              <a:t>Talking to parents on the playground</a:t>
            </a:r>
          </a:p>
          <a:p>
            <a:pPr marL="342900" indent="-342900">
              <a:buFont typeface="Arial" panose="020B0604020202020204" pitchFamily="34" charset="0"/>
              <a:buChar char="•"/>
            </a:pPr>
            <a:r>
              <a:rPr lang="en-GB" sz="2400" dirty="0" smtClean="0"/>
              <a:t>Continued focus on behaviour – ‘schools ability to maintain standards across the second day’</a:t>
            </a:r>
          </a:p>
          <a:p>
            <a:pPr marL="342900" indent="-342900">
              <a:buFont typeface="Arial" panose="020B0604020202020204" pitchFamily="34" charset="0"/>
              <a:buChar char="•"/>
            </a:pPr>
            <a:r>
              <a:rPr lang="en-GB" sz="2400" dirty="0" smtClean="0"/>
              <a:t>Further focus on reading &amp; approaches to the teaching of phonics – especially for bottom 20%</a:t>
            </a:r>
          </a:p>
          <a:p>
            <a:pPr marL="342900" indent="-342900">
              <a:buFont typeface="Arial" panose="020B0604020202020204" pitchFamily="34" charset="0"/>
              <a:buChar char="•"/>
            </a:pPr>
            <a:r>
              <a:rPr lang="en-GB" sz="2400" dirty="0" smtClean="0"/>
              <a:t>Governor Meeting</a:t>
            </a:r>
          </a:p>
          <a:p>
            <a:pPr marL="342900" indent="-342900">
              <a:buFont typeface="Arial" panose="020B0604020202020204" pitchFamily="34" charset="0"/>
              <a:buChar char="•"/>
            </a:pPr>
            <a:r>
              <a:rPr lang="en-GB" sz="2400" dirty="0" smtClean="0"/>
              <a:t>Further book looks – with subject leader meetings </a:t>
            </a:r>
          </a:p>
          <a:p>
            <a:pPr marL="342900" indent="-342900">
              <a:buFont typeface="Arial" panose="020B0604020202020204" pitchFamily="34" charset="0"/>
              <a:buChar char="•"/>
            </a:pPr>
            <a:r>
              <a:rPr lang="en-GB" sz="2400" dirty="0" smtClean="0"/>
              <a:t>Learning environment review </a:t>
            </a:r>
          </a:p>
          <a:p>
            <a:pPr marL="342900" indent="-342900">
              <a:buFont typeface="Arial" panose="020B0604020202020204" pitchFamily="34" charset="0"/>
              <a:buChar char="•"/>
            </a:pPr>
            <a:r>
              <a:rPr lang="en-GB" sz="2400" dirty="0" smtClean="0"/>
              <a:t>Leadership update</a:t>
            </a:r>
          </a:p>
          <a:p>
            <a:r>
              <a:rPr lang="en-GB" sz="2000" dirty="0" smtClean="0"/>
              <a:t>  </a:t>
            </a:r>
          </a:p>
          <a:p>
            <a:pPr marL="342900" indent="-342900">
              <a:buFont typeface="Arial" panose="020B0604020202020204" pitchFamily="34" charset="0"/>
              <a:buChar char="•"/>
            </a:pPr>
            <a:endParaRPr lang="en-GB" sz="2000" dirty="0"/>
          </a:p>
        </p:txBody>
      </p:sp>
      <p:pic>
        <p:nvPicPr>
          <p:cNvPr id="3" name="Picture 2"/>
          <p:cNvPicPr>
            <a:picLocks noChangeAspect="1"/>
          </p:cNvPicPr>
          <p:nvPr/>
        </p:nvPicPr>
        <p:blipFill>
          <a:blip r:embed="rId2"/>
          <a:stretch>
            <a:fillRect/>
          </a:stretch>
        </p:blipFill>
        <p:spPr>
          <a:xfrm>
            <a:off x="8778103" y="473664"/>
            <a:ext cx="2543175" cy="1800225"/>
          </a:xfrm>
          <a:prstGeom prst="rect">
            <a:avLst/>
          </a:prstGeom>
          <a:ln>
            <a:solidFill>
              <a:schemeClr val="tx1"/>
            </a:solidFill>
          </a:ln>
        </p:spPr>
      </p:pic>
    </p:spTree>
    <p:extLst>
      <p:ext uri="{BB962C8B-B14F-4D97-AF65-F5344CB8AC3E}">
        <p14:creationId xmlns:p14="http://schemas.microsoft.com/office/powerpoint/2010/main" val="1467639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0263" y="313509"/>
            <a:ext cx="11268891" cy="6986528"/>
          </a:xfrm>
          <a:prstGeom prst="rect">
            <a:avLst/>
          </a:prstGeom>
          <a:noFill/>
        </p:spPr>
        <p:txBody>
          <a:bodyPr wrap="square" rtlCol="0">
            <a:spAutoFit/>
          </a:bodyPr>
          <a:lstStyle/>
          <a:p>
            <a:r>
              <a:rPr lang="en-GB" sz="2400" b="1" dirty="0" smtClean="0"/>
              <a:t>Day 2 – Final Stretch </a:t>
            </a:r>
          </a:p>
          <a:p>
            <a:endParaRPr lang="en-GB" sz="2400" b="1" dirty="0"/>
          </a:p>
          <a:p>
            <a:endParaRPr lang="en-GB" sz="2400" b="1" dirty="0" smtClean="0"/>
          </a:p>
          <a:p>
            <a:endParaRPr lang="en-GB" sz="2400" b="1" dirty="0"/>
          </a:p>
          <a:p>
            <a:endParaRPr lang="en-GB" sz="2800" b="1" dirty="0"/>
          </a:p>
          <a:p>
            <a:pPr marL="342900" indent="-342900">
              <a:buFont typeface="Arial" panose="020B0604020202020204" pitchFamily="34" charset="0"/>
              <a:buChar char="•"/>
            </a:pPr>
            <a:r>
              <a:rPr lang="en-GB" sz="2400" dirty="0" smtClean="0"/>
              <a:t>Music Deep Dive: meeting with music subject lead, review of provision, planning/scheme, progression of knowledge and skill</a:t>
            </a:r>
          </a:p>
          <a:p>
            <a:pPr marL="342900" indent="-342900">
              <a:buFont typeface="Arial" panose="020B0604020202020204" pitchFamily="34" charset="0"/>
              <a:buChar char="•"/>
            </a:pPr>
            <a:r>
              <a:rPr lang="en-GB" sz="2400" dirty="0" smtClean="0"/>
              <a:t>Discussions about wider curricular music opportunities – staff, children and parents </a:t>
            </a:r>
          </a:p>
          <a:p>
            <a:pPr marL="342900" indent="-342900">
              <a:buFont typeface="Arial" panose="020B0604020202020204" pitchFamily="34" charset="0"/>
              <a:buChar char="•"/>
            </a:pPr>
            <a:r>
              <a:rPr lang="en-GB" sz="2400" dirty="0" smtClean="0"/>
              <a:t>Review of performance opportunities</a:t>
            </a:r>
          </a:p>
          <a:p>
            <a:pPr marL="342900" indent="-342900">
              <a:buFont typeface="Arial" panose="020B0604020202020204" pitchFamily="34" charset="0"/>
              <a:buChar char="•"/>
            </a:pPr>
            <a:r>
              <a:rPr lang="en-GB" sz="2400" dirty="0" smtClean="0"/>
              <a:t>Observation of music sessions</a:t>
            </a:r>
          </a:p>
          <a:p>
            <a:endParaRPr lang="en-GB" sz="2400" dirty="0"/>
          </a:p>
          <a:p>
            <a:pPr marL="342900" indent="-342900">
              <a:buFont typeface="Arial" panose="020B0604020202020204" pitchFamily="34" charset="0"/>
              <a:buChar char="•"/>
            </a:pPr>
            <a:r>
              <a:rPr lang="en-GB" sz="2400" dirty="0" smtClean="0"/>
              <a:t>Review of SMSC provision – is a systematic, progressive approach in place </a:t>
            </a:r>
          </a:p>
          <a:p>
            <a:pPr marL="342900" indent="-342900">
              <a:buFont typeface="Arial" panose="020B0604020202020204" pitchFamily="34" charset="0"/>
              <a:buChar char="•"/>
            </a:pPr>
            <a:r>
              <a:rPr lang="en-GB" sz="2400" dirty="0" smtClean="0"/>
              <a:t>How does curriculum match school values/ethos </a:t>
            </a:r>
          </a:p>
          <a:p>
            <a:pPr marL="342900" indent="-342900">
              <a:buFont typeface="Arial" panose="020B0604020202020204" pitchFamily="34" charset="0"/>
              <a:buChar char="•"/>
            </a:pPr>
            <a:r>
              <a:rPr lang="en-GB" sz="2400" dirty="0" smtClean="0"/>
              <a:t>Does intent match reality?</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Feedback</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endParaRPr lang="en-GB" sz="2000" dirty="0" smtClean="0"/>
          </a:p>
        </p:txBody>
      </p:sp>
      <p:pic>
        <p:nvPicPr>
          <p:cNvPr id="3" name="Picture 2"/>
          <p:cNvPicPr>
            <a:picLocks noChangeAspect="1"/>
          </p:cNvPicPr>
          <p:nvPr/>
        </p:nvPicPr>
        <p:blipFill>
          <a:blip r:embed="rId2"/>
          <a:stretch>
            <a:fillRect/>
          </a:stretch>
        </p:blipFill>
        <p:spPr>
          <a:xfrm>
            <a:off x="8375603" y="313509"/>
            <a:ext cx="2790825" cy="1638300"/>
          </a:xfrm>
          <a:prstGeom prst="rect">
            <a:avLst/>
          </a:prstGeom>
          <a:ln>
            <a:solidFill>
              <a:schemeClr val="tx1"/>
            </a:solidFill>
          </a:ln>
        </p:spPr>
      </p:pic>
    </p:spTree>
    <p:extLst>
      <p:ext uri="{BB962C8B-B14F-4D97-AF65-F5344CB8AC3E}">
        <p14:creationId xmlns:p14="http://schemas.microsoft.com/office/powerpoint/2010/main" val="26390363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567</TotalTime>
  <Words>795</Words>
  <Application>Microsoft Office PowerPoint</Application>
  <PresentationFormat>Widescreen</PresentationFormat>
  <Paragraphs>124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Tw Cen MT</vt:lpstr>
      <vt:lpstr>Tw Cen MT Condensed</vt:lpstr>
      <vt:lpstr>Wingdings 3</vt:lpstr>
      <vt:lpstr>Integral</vt:lpstr>
      <vt:lpstr>Our Section 8 Ofsted experience</vt:lpstr>
      <vt:lpstr>Hitler hears about deep dives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Bure Valley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Ofsted experience</dc:title>
  <dc:creator>Head Bure Valley School</dc:creator>
  <cp:lastModifiedBy>Head Bure Valley School</cp:lastModifiedBy>
  <cp:revision>21</cp:revision>
  <dcterms:created xsi:type="dcterms:W3CDTF">2019-10-30T19:02:31Z</dcterms:created>
  <dcterms:modified xsi:type="dcterms:W3CDTF">2019-11-06T07:45:07Z</dcterms:modified>
</cp:coreProperties>
</file>